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60" r:id="rId3"/>
    <p:sldId id="506" r:id="rId4"/>
    <p:sldId id="507" r:id="rId5"/>
    <p:sldId id="266" r:id="rId6"/>
    <p:sldId id="265" r:id="rId7"/>
    <p:sldId id="267" r:id="rId8"/>
    <p:sldId id="263" r:id="rId9"/>
    <p:sldId id="270" r:id="rId10"/>
    <p:sldId id="271" r:id="rId11"/>
    <p:sldId id="272" r:id="rId12"/>
    <p:sldId id="264" r:id="rId13"/>
    <p:sldId id="505" r:id="rId14"/>
    <p:sldId id="259" r:id="rId15"/>
    <p:sldId id="258" r:id="rId16"/>
    <p:sldId id="261" r:id="rId17"/>
    <p:sldId id="25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0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21" autoAdjust="0"/>
  </p:normalViewPr>
  <p:slideViewPr>
    <p:cSldViewPr snapToGrid="0" snapToObjects="1">
      <p:cViewPr varScale="1">
        <p:scale>
          <a:sx n="68" d="100"/>
          <a:sy n="68" d="100"/>
        </p:scale>
        <p:origin x="-136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E792F-07F3-463B-8D98-AADF8411D00E}" type="doc">
      <dgm:prSet loTypeId="urn:microsoft.com/office/officeart/2005/8/layout/chevron1" loCatId="process" qsTypeId="urn:microsoft.com/office/officeart/2005/8/quickstyle/simple1" qsCatId="simple" csTypeId="urn:microsoft.com/office/officeart/2005/8/colors/colorful4" csCatId="colorful" phldr="1"/>
      <dgm:spPr/>
    </dgm:pt>
    <dgm:pt modelId="{702B3CD1-D72E-479F-8E34-70A7F30DDAB6}">
      <dgm:prSet phldrT="[Texto]"/>
      <dgm:spPr/>
      <dgm:t>
        <a:bodyPr/>
        <a:lstStyle/>
        <a:p>
          <a:r>
            <a:rPr lang="es-ES" dirty="0"/>
            <a:t>A</a:t>
          </a:r>
        </a:p>
      </dgm:t>
    </dgm:pt>
    <dgm:pt modelId="{F618D777-B306-48FF-8F47-BA447E3EE5F7}" type="parTrans" cxnId="{82226997-3DD4-4FD9-AB04-BBAB99BCAA35}">
      <dgm:prSet/>
      <dgm:spPr/>
      <dgm:t>
        <a:bodyPr/>
        <a:lstStyle/>
        <a:p>
          <a:endParaRPr lang="es-ES"/>
        </a:p>
      </dgm:t>
    </dgm:pt>
    <dgm:pt modelId="{2DAB7F87-3969-4593-BC2A-565F4F6A6ACD}" type="sibTrans" cxnId="{82226997-3DD4-4FD9-AB04-BBAB99BCAA35}">
      <dgm:prSet/>
      <dgm:spPr/>
      <dgm:t>
        <a:bodyPr/>
        <a:lstStyle/>
        <a:p>
          <a:endParaRPr lang="es-ES"/>
        </a:p>
      </dgm:t>
    </dgm:pt>
    <dgm:pt modelId="{8B48EBFF-AF30-4499-B33E-64EAFDDD22A9}">
      <dgm:prSet phldrT="[Texto]"/>
      <dgm:spPr/>
      <dgm:t>
        <a:bodyPr/>
        <a:lstStyle/>
        <a:p>
          <a:r>
            <a:rPr lang="es-ES" dirty="0"/>
            <a:t>B</a:t>
          </a:r>
        </a:p>
      </dgm:t>
    </dgm:pt>
    <dgm:pt modelId="{C5CC312E-306F-46E2-8564-68BE1E8C838C}" type="parTrans" cxnId="{57464D91-2439-4D79-8AE2-680B18CA0A64}">
      <dgm:prSet/>
      <dgm:spPr/>
      <dgm:t>
        <a:bodyPr/>
        <a:lstStyle/>
        <a:p>
          <a:endParaRPr lang="es-ES"/>
        </a:p>
      </dgm:t>
    </dgm:pt>
    <dgm:pt modelId="{D949C998-4B72-4596-8DA1-A77676671F2D}" type="sibTrans" cxnId="{57464D91-2439-4D79-8AE2-680B18CA0A64}">
      <dgm:prSet/>
      <dgm:spPr/>
      <dgm:t>
        <a:bodyPr/>
        <a:lstStyle/>
        <a:p>
          <a:endParaRPr lang="es-ES"/>
        </a:p>
      </dgm:t>
    </dgm:pt>
    <dgm:pt modelId="{D7ED504C-C4F5-4B67-B69F-DD6D8D57AB35}">
      <dgm:prSet phldrT="[Texto]"/>
      <dgm:spPr/>
      <dgm:t>
        <a:bodyPr/>
        <a:lstStyle/>
        <a:p>
          <a:r>
            <a:rPr lang="es-ES" dirty="0"/>
            <a:t>C</a:t>
          </a:r>
        </a:p>
      </dgm:t>
    </dgm:pt>
    <dgm:pt modelId="{00E2E4AF-2D63-4E0D-BABC-57771BC3357A}" type="parTrans" cxnId="{58A47E60-2E15-4BF5-950B-F4D17D433262}">
      <dgm:prSet/>
      <dgm:spPr/>
      <dgm:t>
        <a:bodyPr/>
        <a:lstStyle/>
        <a:p>
          <a:endParaRPr lang="es-ES"/>
        </a:p>
      </dgm:t>
    </dgm:pt>
    <dgm:pt modelId="{1798652A-B94F-442D-8361-215343187256}" type="sibTrans" cxnId="{58A47E60-2E15-4BF5-950B-F4D17D433262}">
      <dgm:prSet/>
      <dgm:spPr/>
      <dgm:t>
        <a:bodyPr/>
        <a:lstStyle/>
        <a:p>
          <a:endParaRPr lang="es-ES"/>
        </a:p>
      </dgm:t>
    </dgm:pt>
    <dgm:pt modelId="{6DCAD80C-9D19-43D4-B43C-65023AC589B6}" type="pres">
      <dgm:prSet presAssocID="{88BE792F-07F3-463B-8D98-AADF8411D00E}" presName="Name0" presStyleCnt="0">
        <dgm:presLayoutVars>
          <dgm:dir/>
          <dgm:animLvl val="lvl"/>
          <dgm:resizeHandles val="exact"/>
        </dgm:presLayoutVars>
      </dgm:prSet>
      <dgm:spPr/>
    </dgm:pt>
    <dgm:pt modelId="{2D3AB31D-8D5A-4D2D-890A-4FE70B61A4E0}" type="pres">
      <dgm:prSet presAssocID="{702B3CD1-D72E-479F-8E34-70A7F30DDAB6}" presName="parTxOnly" presStyleLbl="node1" presStyleIdx="0" presStyleCnt="3" custLinFactNeighborX="-63972" custLinFactNeighborY="60653">
        <dgm:presLayoutVars>
          <dgm:chMax val="0"/>
          <dgm:chPref val="0"/>
          <dgm:bulletEnabled val="1"/>
        </dgm:presLayoutVars>
      </dgm:prSet>
      <dgm:spPr/>
      <dgm:t>
        <a:bodyPr/>
        <a:lstStyle/>
        <a:p>
          <a:endParaRPr lang="en-US"/>
        </a:p>
      </dgm:t>
    </dgm:pt>
    <dgm:pt modelId="{874B87B6-93DE-4E9C-9EA3-5223CB5FA4A8}" type="pres">
      <dgm:prSet presAssocID="{2DAB7F87-3969-4593-BC2A-565F4F6A6ACD}" presName="parTxOnlySpace" presStyleCnt="0"/>
      <dgm:spPr/>
    </dgm:pt>
    <dgm:pt modelId="{A6175D08-9423-4171-999F-DAB96CF91E0C}" type="pres">
      <dgm:prSet presAssocID="{8B48EBFF-AF30-4499-B33E-64EAFDDD22A9}" presName="parTxOnly" presStyleLbl="node1" presStyleIdx="1" presStyleCnt="3" custLinFactNeighborX="-4248" custLinFactNeighborY="27559">
        <dgm:presLayoutVars>
          <dgm:chMax val="0"/>
          <dgm:chPref val="0"/>
          <dgm:bulletEnabled val="1"/>
        </dgm:presLayoutVars>
      </dgm:prSet>
      <dgm:spPr/>
      <dgm:t>
        <a:bodyPr/>
        <a:lstStyle/>
        <a:p>
          <a:endParaRPr lang="en-US"/>
        </a:p>
      </dgm:t>
    </dgm:pt>
    <dgm:pt modelId="{02BC3D05-BC67-4784-BCBD-F9B59F52A217}" type="pres">
      <dgm:prSet presAssocID="{D949C998-4B72-4596-8DA1-A77676671F2D}" presName="parTxOnlySpace" presStyleCnt="0"/>
      <dgm:spPr/>
    </dgm:pt>
    <dgm:pt modelId="{0A36EADE-1D3F-490E-ADA7-5BFFFF987395}" type="pres">
      <dgm:prSet presAssocID="{D7ED504C-C4F5-4B67-B69F-DD6D8D57AB35}" presName="parTxOnly" presStyleLbl="node1" presStyleIdx="2" presStyleCnt="3" custLinFactNeighborX="22382" custLinFactNeighborY="52380">
        <dgm:presLayoutVars>
          <dgm:chMax val="0"/>
          <dgm:chPref val="0"/>
          <dgm:bulletEnabled val="1"/>
        </dgm:presLayoutVars>
      </dgm:prSet>
      <dgm:spPr/>
      <dgm:t>
        <a:bodyPr/>
        <a:lstStyle/>
        <a:p>
          <a:endParaRPr lang="en-US"/>
        </a:p>
      </dgm:t>
    </dgm:pt>
  </dgm:ptLst>
  <dgm:cxnLst>
    <dgm:cxn modelId="{57464D91-2439-4D79-8AE2-680B18CA0A64}" srcId="{88BE792F-07F3-463B-8D98-AADF8411D00E}" destId="{8B48EBFF-AF30-4499-B33E-64EAFDDD22A9}" srcOrd="1" destOrd="0" parTransId="{C5CC312E-306F-46E2-8564-68BE1E8C838C}" sibTransId="{D949C998-4B72-4596-8DA1-A77676671F2D}"/>
    <dgm:cxn modelId="{82226997-3DD4-4FD9-AB04-BBAB99BCAA35}" srcId="{88BE792F-07F3-463B-8D98-AADF8411D00E}" destId="{702B3CD1-D72E-479F-8E34-70A7F30DDAB6}" srcOrd="0" destOrd="0" parTransId="{F618D777-B306-48FF-8F47-BA447E3EE5F7}" sibTransId="{2DAB7F87-3969-4593-BC2A-565F4F6A6ACD}"/>
    <dgm:cxn modelId="{3C9079DC-7A1A-4760-A298-10117A2060E9}" type="presOf" srcId="{D7ED504C-C4F5-4B67-B69F-DD6D8D57AB35}" destId="{0A36EADE-1D3F-490E-ADA7-5BFFFF987395}" srcOrd="0" destOrd="0" presId="urn:microsoft.com/office/officeart/2005/8/layout/chevron1"/>
    <dgm:cxn modelId="{C705DA86-FC0B-41C5-9616-AA606181D4E6}" type="presOf" srcId="{702B3CD1-D72E-479F-8E34-70A7F30DDAB6}" destId="{2D3AB31D-8D5A-4D2D-890A-4FE70B61A4E0}" srcOrd="0" destOrd="0" presId="urn:microsoft.com/office/officeart/2005/8/layout/chevron1"/>
    <dgm:cxn modelId="{58A47E60-2E15-4BF5-950B-F4D17D433262}" srcId="{88BE792F-07F3-463B-8D98-AADF8411D00E}" destId="{D7ED504C-C4F5-4B67-B69F-DD6D8D57AB35}" srcOrd="2" destOrd="0" parTransId="{00E2E4AF-2D63-4E0D-BABC-57771BC3357A}" sibTransId="{1798652A-B94F-442D-8361-215343187256}"/>
    <dgm:cxn modelId="{F85F6919-C7EE-4723-ADC1-0D3984EA7DF5}" type="presOf" srcId="{8B48EBFF-AF30-4499-B33E-64EAFDDD22A9}" destId="{A6175D08-9423-4171-999F-DAB96CF91E0C}" srcOrd="0" destOrd="0" presId="urn:microsoft.com/office/officeart/2005/8/layout/chevron1"/>
    <dgm:cxn modelId="{F19F6FA7-D3B9-4793-A292-D8C1F85ADCC6}" type="presOf" srcId="{88BE792F-07F3-463B-8D98-AADF8411D00E}" destId="{6DCAD80C-9D19-43D4-B43C-65023AC589B6}" srcOrd="0" destOrd="0" presId="urn:microsoft.com/office/officeart/2005/8/layout/chevron1"/>
    <dgm:cxn modelId="{E4553CBF-CF5F-41FC-A42E-7312C5ED9EF1}" type="presParOf" srcId="{6DCAD80C-9D19-43D4-B43C-65023AC589B6}" destId="{2D3AB31D-8D5A-4D2D-890A-4FE70B61A4E0}" srcOrd="0" destOrd="0" presId="urn:microsoft.com/office/officeart/2005/8/layout/chevron1"/>
    <dgm:cxn modelId="{56AFEEFA-0891-4E72-9D05-956A74235CCF}" type="presParOf" srcId="{6DCAD80C-9D19-43D4-B43C-65023AC589B6}" destId="{874B87B6-93DE-4E9C-9EA3-5223CB5FA4A8}" srcOrd="1" destOrd="0" presId="urn:microsoft.com/office/officeart/2005/8/layout/chevron1"/>
    <dgm:cxn modelId="{FCE1C61D-002A-44DF-B26F-9CA284053795}" type="presParOf" srcId="{6DCAD80C-9D19-43D4-B43C-65023AC589B6}" destId="{A6175D08-9423-4171-999F-DAB96CF91E0C}" srcOrd="2" destOrd="0" presId="urn:microsoft.com/office/officeart/2005/8/layout/chevron1"/>
    <dgm:cxn modelId="{CD6649A3-AD48-400F-840F-FA9EB50AB08C}" type="presParOf" srcId="{6DCAD80C-9D19-43D4-B43C-65023AC589B6}" destId="{02BC3D05-BC67-4784-BCBD-F9B59F52A217}" srcOrd="3" destOrd="0" presId="urn:microsoft.com/office/officeart/2005/8/layout/chevron1"/>
    <dgm:cxn modelId="{B367E11E-A595-457A-B0E7-371E6D4B66F2}" type="presParOf" srcId="{6DCAD80C-9D19-43D4-B43C-65023AC589B6}" destId="{0A36EADE-1D3F-490E-ADA7-5BFFFF987395}"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E792F-07F3-463B-8D98-AADF8411D00E}" type="doc">
      <dgm:prSet loTypeId="urn:microsoft.com/office/officeart/2005/8/layout/chevron1" loCatId="process" qsTypeId="urn:microsoft.com/office/officeart/2005/8/quickstyle/simple1" qsCatId="simple" csTypeId="urn:microsoft.com/office/officeart/2005/8/colors/colorful4" csCatId="colorful" phldr="1"/>
      <dgm:spPr/>
    </dgm:pt>
    <dgm:pt modelId="{702B3CD1-D72E-479F-8E34-70A7F30DDAB6}">
      <dgm:prSet phldrT="[Texto]"/>
      <dgm:spPr/>
      <dgm:t>
        <a:bodyPr/>
        <a:lstStyle/>
        <a:p>
          <a:r>
            <a:rPr lang="es-ES" dirty="0"/>
            <a:t>A</a:t>
          </a:r>
        </a:p>
      </dgm:t>
    </dgm:pt>
    <dgm:pt modelId="{F618D777-B306-48FF-8F47-BA447E3EE5F7}" type="parTrans" cxnId="{82226997-3DD4-4FD9-AB04-BBAB99BCAA35}">
      <dgm:prSet/>
      <dgm:spPr/>
      <dgm:t>
        <a:bodyPr/>
        <a:lstStyle/>
        <a:p>
          <a:endParaRPr lang="es-ES"/>
        </a:p>
      </dgm:t>
    </dgm:pt>
    <dgm:pt modelId="{2DAB7F87-3969-4593-BC2A-565F4F6A6ACD}" type="sibTrans" cxnId="{82226997-3DD4-4FD9-AB04-BBAB99BCAA35}">
      <dgm:prSet/>
      <dgm:spPr/>
      <dgm:t>
        <a:bodyPr/>
        <a:lstStyle/>
        <a:p>
          <a:endParaRPr lang="es-ES"/>
        </a:p>
      </dgm:t>
    </dgm:pt>
    <dgm:pt modelId="{8B48EBFF-AF30-4499-B33E-64EAFDDD22A9}">
      <dgm:prSet phldrT="[Texto]"/>
      <dgm:spPr/>
      <dgm:t>
        <a:bodyPr/>
        <a:lstStyle/>
        <a:p>
          <a:r>
            <a:rPr lang="es-ES" dirty="0"/>
            <a:t>B</a:t>
          </a:r>
        </a:p>
      </dgm:t>
    </dgm:pt>
    <dgm:pt modelId="{C5CC312E-306F-46E2-8564-68BE1E8C838C}" type="parTrans" cxnId="{57464D91-2439-4D79-8AE2-680B18CA0A64}">
      <dgm:prSet/>
      <dgm:spPr/>
      <dgm:t>
        <a:bodyPr/>
        <a:lstStyle/>
        <a:p>
          <a:endParaRPr lang="es-ES"/>
        </a:p>
      </dgm:t>
    </dgm:pt>
    <dgm:pt modelId="{D949C998-4B72-4596-8DA1-A77676671F2D}" type="sibTrans" cxnId="{57464D91-2439-4D79-8AE2-680B18CA0A64}">
      <dgm:prSet/>
      <dgm:spPr/>
      <dgm:t>
        <a:bodyPr/>
        <a:lstStyle/>
        <a:p>
          <a:endParaRPr lang="es-ES"/>
        </a:p>
      </dgm:t>
    </dgm:pt>
    <dgm:pt modelId="{D7ED504C-C4F5-4B67-B69F-DD6D8D57AB35}">
      <dgm:prSet phldrT="[Texto]"/>
      <dgm:spPr/>
      <dgm:t>
        <a:bodyPr/>
        <a:lstStyle/>
        <a:p>
          <a:r>
            <a:rPr lang="es-ES" dirty="0"/>
            <a:t>C</a:t>
          </a:r>
        </a:p>
      </dgm:t>
    </dgm:pt>
    <dgm:pt modelId="{00E2E4AF-2D63-4E0D-BABC-57771BC3357A}" type="parTrans" cxnId="{58A47E60-2E15-4BF5-950B-F4D17D433262}">
      <dgm:prSet/>
      <dgm:spPr/>
      <dgm:t>
        <a:bodyPr/>
        <a:lstStyle/>
        <a:p>
          <a:endParaRPr lang="es-ES"/>
        </a:p>
      </dgm:t>
    </dgm:pt>
    <dgm:pt modelId="{1798652A-B94F-442D-8361-215343187256}" type="sibTrans" cxnId="{58A47E60-2E15-4BF5-950B-F4D17D433262}">
      <dgm:prSet/>
      <dgm:spPr/>
      <dgm:t>
        <a:bodyPr/>
        <a:lstStyle/>
        <a:p>
          <a:endParaRPr lang="es-ES"/>
        </a:p>
      </dgm:t>
    </dgm:pt>
    <dgm:pt modelId="{6DCAD80C-9D19-43D4-B43C-65023AC589B6}" type="pres">
      <dgm:prSet presAssocID="{88BE792F-07F3-463B-8D98-AADF8411D00E}" presName="Name0" presStyleCnt="0">
        <dgm:presLayoutVars>
          <dgm:dir/>
          <dgm:animLvl val="lvl"/>
          <dgm:resizeHandles val="exact"/>
        </dgm:presLayoutVars>
      </dgm:prSet>
      <dgm:spPr/>
    </dgm:pt>
    <dgm:pt modelId="{2D3AB31D-8D5A-4D2D-890A-4FE70B61A4E0}" type="pres">
      <dgm:prSet presAssocID="{702B3CD1-D72E-479F-8E34-70A7F30DDAB6}" presName="parTxOnly" presStyleLbl="node1" presStyleIdx="0" presStyleCnt="3" custLinFactNeighborX="-63972" custLinFactNeighborY="60653">
        <dgm:presLayoutVars>
          <dgm:chMax val="0"/>
          <dgm:chPref val="0"/>
          <dgm:bulletEnabled val="1"/>
        </dgm:presLayoutVars>
      </dgm:prSet>
      <dgm:spPr/>
      <dgm:t>
        <a:bodyPr/>
        <a:lstStyle/>
        <a:p>
          <a:endParaRPr lang="en-US"/>
        </a:p>
      </dgm:t>
    </dgm:pt>
    <dgm:pt modelId="{874B87B6-93DE-4E9C-9EA3-5223CB5FA4A8}" type="pres">
      <dgm:prSet presAssocID="{2DAB7F87-3969-4593-BC2A-565F4F6A6ACD}" presName="parTxOnlySpace" presStyleCnt="0"/>
      <dgm:spPr/>
    </dgm:pt>
    <dgm:pt modelId="{A6175D08-9423-4171-999F-DAB96CF91E0C}" type="pres">
      <dgm:prSet presAssocID="{8B48EBFF-AF30-4499-B33E-64EAFDDD22A9}" presName="parTxOnly" presStyleLbl="node1" presStyleIdx="1" presStyleCnt="3" custLinFactNeighborX="-4248" custLinFactNeighborY="27559">
        <dgm:presLayoutVars>
          <dgm:chMax val="0"/>
          <dgm:chPref val="0"/>
          <dgm:bulletEnabled val="1"/>
        </dgm:presLayoutVars>
      </dgm:prSet>
      <dgm:spPr/>
      <dgm:t>
        <a:bodyPr/>
        <a:lstStyle/>
        <a:p>
          <a:endParaRPr lang="en-US"/>
        </a:p>
      </dgm:t>
    </dgm:pt>
    <dgm:pt modelId="{02BC3D05-BC67-4784-BCBD-F9B59F52A217}" type="pres">
      <dgm:prSet presAssocID="{D949C998-4B72-4596-8DA1-A77676671F2D}" presName="parTxOnlySpace" presStyleCnt="0"/>
      <dgm:spPr/>
    </dgm:pt>
    <dgm:pt modelId="{0A36EADE-1D3F-490E-ADA7-5BFFFF987395}" type="pres">
      <dgm:prSet presAssocID="{D7ED504C-C4F5-4B67-B69F-DD6D8D57AB35}" presName="parTxOnly" presStyleLbl="node1" presStyleIdx="2" presStyleCnt="3" custLinFactNeighborX="22382" custLinFactNeighborY="52380">
        <dgm:presLayoutVars>
          <dgm:chMax val="0"/>
          <dgm:chPref val="0"/>
          <dgm:bulletEnabled val="1"/>
        </dgm:presLayoutVars>
      </dgm:prSet>
      <dgm:spPr/>
      <dgm:t>
        <a:bodyPr/>
        <a:lstStyle/>
        <a:p>
          <a:endParaRPr lang="en-US"/>
        </a:p>
      </dgm:t>
    </dgm:pt>
  </dgm:ptLst>
  <dgm:cxnLst>
    <dgm:cxn modelId="{AEED6F19-64E6-4A2D-A561-CB3B3E4E052F}" type="presOf" srcId="{702B3CD1-D72E-479F-8E34-70A7F30DDAB6}" destId="{2D3AB31D-8D5A-4D2D-890A-4FE70B61A4E0}" srcOrd="0" destOrd="0" presId="urn:microsoft.com/office/officeart/2005/8/layout/chevron1"/>
    <dgm:cxn modelId="{57464D91-2439-4D79-8AE2-680B18CA0A64}" srcId="{88BE792F-07F3-463B-8D98-AADF8411D00E}" destId="{8B48EBFF-AF30-4499-B33E-64EAFDDD22A9}" srcOrd="1" destOrd="0" parTransId="{C5CC312E-306F-46E2-8564-68BE1E8C838C}" sibTransId="{D949C998-4B72-4596-8DA1-A77676671F2D}"/>
    <dgm:cxn modelId="{82226997-3DD4-4FD9-AB04-BBAB99BCAA35}" srcId="{88BE792F-07F3-463B-8D98-AADF8411D00E}" destId="{702B3CD1-D72E-479F-8E34-70A7F30DDAB6}" srcOrd="0" destOrd="0" parTransId="{F618D777-B306-48FF-8F47-BA447E3EE5F7}" sibTransId="{2DAB7F87-3969-4593-BC2A-565F4F6A6ACD}"/>
    <dgm:cxn modelId="{EEB6EB6B-5CC5-4118-8B38-4E9DE8FF42B7}" type="presOf" srcId="{8B48EBFF-AF30-4499-B33E-64EAFDDD22A9}" destId="{A6175D08-9423-4171-999F-DAB96CF91E0C}" srcOrd="0" destOrd="0" presId="urn:microsoft.com/office/officeart/2005/8/layout/chevron1"/>
    <dgm:cxn modelId="{22CC4DD1-8F52-4DC4-9483-0BD9938FAF9E}" type="presOf" srcId="{88BE792F-07F3-463B-8D98-AADF8411D00E}" destId="{6DCAD80C-9D19-43D4-B43C-65023AC589B6}" srcOrd="0" destOrd="0" presId="urn:microsoft.com/office/officeart/2005/8/layout/chevron1"/>
    <dgm:cxn modelId="{C9813AA1-2540-41D3-9E3F-DBA56DFECD28}" type="presOf" srcId="{D7ED504C-C4F5-4B67-B69F-DD6D8D57AB35}" destId="{0A36EADE-1D3F-490E-ADA7-5BFFFF987395}" srcOrd="0" destOrd="0" presId="urn:microsoft.com/office/officeart/2005/8/layout/chevron1"/>
    <dgm:cxn modelId="{58A47E60-2E15-4BF5-950B-F4D17D433262}" srcId="{88BE792F-07F3-463B-8D98-AADF8411D00E}" destId="{D7ED504C-C4F5-4B67-B69F-DD6D8D57AB35}" srcOrd="2" destOrd="0" parTransId="{00E2E4AF-2D63-4E0D-BABC-57771BC3357A}" sibTransId="{1798652A-B94F-442D-8361-215343187256}"/>
    <dgm:cxn modelId="{91744432-6315-4A43-A558-2F3EEF5DF250}" type="presParOf" srcId="{6DCAD80C-9D19-43D4-B43C-65023AC589B6}" destId="{2D3AB31D-8D5A-4D2D-890A-4FE70B61A4E0}" srcOrd="0" destOrd="0" presId="urn:microsoft.com/office/officeart/2005/8/layout/chevron1"/>
    <dgm:cxn modelId="{7E3B53F4-51CC-4EA2-91BB-1B52B0D9C1F7}" type="presParOf" srcId="{6DCAD80C-9D19-43D4-B43C-65023AC589B6}" destId="{874B87B6-93DE-4E9C-9EA3-5223CB5FA4A8}" srcOrd="1" destOrd="0" presId="urn:microsoft.com/office/officeart/2005/8/layout/chevron1"/>
    <dgm:cxn modelId="{7F42A566-AEFC-49C2-8112-E5975FD232B5}" type="presParOf" srcId="{6DCAD80C-9D19-43D4-B43C-65023AC589B6}" destId="{A6175D08-9423-4171-999F-DAB96CF91E0C}" srcOrd="2" destOrd="0" presId="urn:microsoft.com/office/officeart/2005/8/layout/chevron1"/>
    <dgm:cxn modelId="{F7393DAB-B5A2-4803-910E-9D58460C0D92}" type="presParOf" srcId="{6DCAD80C-9D19-43D4-B43C-65023AC589B6}" destId="{02BC3D05-BC67-4784-BCBD-F9B59F52A217}" srcOrd="3" destOrd="0" presId="urn:microsoft.com/office/officeart/2005/8/layout/chevron1"/>
    <dgm:cxn modelId="{1FFD7BA8-A3A3-4F5A-A816-9A60C773AC74}" type="presParOf" srcId="{6DCAD80C-9D19-43D4-B43C-65023AC589B6}" destId="{0A36EADE-1D3F-490E-ADA7-5BFFFF987395}"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AB31D-8D5A-4D2D-890A-4FE70B61A4E0}">
      <dsp:nvSpPr>
        <dsp:cNvPr id="0" name=""/>
        <dsp:cNvSpPr/>
      </dsp:nvSpPr>
      <dsp:spPr>
        <a:xfrm>
          <a:off x="0" y="1926375"/>
          <a:ext cx="2236307" cy="89452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r>
            <a:rPr lang="es-ES" sz="5300" kern="1200" dirty="0"/>
            <a:t>A</a:t>
          </a:r>
        </a:p>
      </dsp:txBody>
      <dsp:txXfrm>
        <a:off x="447262" y="1926375"/>
        <a:ext cx="1341784" cy="894523"/>
      </dsp:txXfrm>
    </dsp:sp>
    <dsp:sp modelId="{A6175D08-9423-4171-999F-DAB96CF91E0C}">
      <dsp:nvSpPr>
        <dsp:cNvPr id="0" name=""/>
        <dsp:cNvSpPr/>
      </dsp:nvSpPr>
      <dsp:spPr>
        <a:xfrm>
          <a:off x="2005012" y="1630342"/>
          <a:ext cx="2236307" cy="894523"/>
        </a:xfrm>
        <a:prstGeom prst="chevron">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r>
            <a:rPr lang="es-ES" sz="5300" kern="1200" dirty="0"/>
            <a:t>B</a:t>
          </a:r>
        </a:p>
      </dsp:txBody>
      <dsp:txXfrm>
        <a:off x="2452274" y="1630342"/>
        <a:ext cx="1341784" cy="894523"/>
      </dsp:txXfrm>
    </dsp:sp>
    <dsp:sp modelId="{0A36EADE-1D3F-490E-ADA7-5BFFFF987395}">
      <dsp:nvSpPr>
        <dsp:cNvPr id="0" name=""/>
        <dsp:cNvSpPr/>
      </dsp:nvSpPr>
      <dsp:spPr>
        <a:xfrm>
          <a:off x="4029025" y="1852371"/>
          <a:ext cx="2236307" cy="894523"/>
        </a:xfrm>
        <a:prstGeom prst="chevron">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r>
            <a:rPr lang="es-ES" sz="5300" kern="1200" dirty="0"/>
            <a:t>C</a:t>
          </a:r>
        </a:p>
      </dsp:txBody>
      <dsp:txXfrm>
        <a:off x="4476287" y="1852371"/>
        <a:ext cx="1341784" cy="894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AB31D-8D5A-4D2D-890A-4FE70B61A4E0}">
      <dsp:nvSpPr>
        <dsp:cNvPr id="0" name=""/>
        <dsp:cNvSpPr/>
      </dsp:nvSpPr>
      <dsp:spPr>
        <a:xfrm>
          <a:off x="0" y="1926375"/>
          <a:ext cx="2236307" cy="89452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r>
            <a:rPr lang="es-ES" sz="5300" kern="1200" dirty="0"/>
            <a:t>A</a:t>
          </a:r>
        </a:p>
      </dsp:txBody>
      <dsp:txXfrm>
        <a:off x="447262" y="1926375"/>
        <a:ext cx="1341784" cy="894523"/>
      </dsp:txXfrm>
    </dsp:sp>
    <dsp:sp modelId="{A6175D08-9423-4171-999F-DAB96CF91E0C}">
      <dsp:nvSpPr>
        <dsp:cNvPr id="0" name=""/>
        <dsp:cNvSpPr/>
      </dsp:nvSpPr>
      <dsp:spPr>
        <a:xfrm>
          <a:off x="2005012" y="1630342"/>
          <a:ext cx="2236307" cy="894523"/>
        </a:xfrm>
        <a:prstGeom prst="chevron">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r>
            <a:rPr lang="es-ES" sz="5300" kern="1200" dirty="0"/>
            <a:t>B</a:t>
          </a:r>
        </a:p>
      </dsp:txBody>
      <dsp:txXfrm>
        <a:off x="2452274" y="1630342"/>
        <a:ext cx="1341784" cy="894523"/>
      </dsp:txXfrm>
    </dsp:sp>
    <dsp:sp modelId="{0A36EADE-1D3F-490E-ADA7-5BFFFF987395}">
      <dsp:nvSpPr>
        <dsp:cNvPr id="0" name=""/>
        <dsp:cNvSpPr/>
      </dsp:nvSpPr>
      <dsp:spPr>
        <a:xfrm>
          <a:off x="4029025" y="1852371"/>
          <a:ext cx="2236307" cy="894523"/>
        </a:xfrm>
        <a:prstGeom prst="chevron">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r>
            <a:rPr lang="es-ES" sz="5300" kern="1200" dirty="0"/>
            <a:t>C</a:t>
          </a:r>
        </a:p>
      </dsp:txBody>
      <dsp:txXfrm>
        <a:off x="4476287" y="1852371"/>
        <a:ext cx="1341784" cy="8945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98F1A-F8E4-014F-BDF3-3A7E46B74223}" type="datetimeFigureOut">
              <a:rPr lang="en-US" smtClean="0"/>
              <a:pPr/>
              <a:t>7/28/18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E0FF0-04AE-EB45-A6BD-6E213E0F4572}" type="slidenum">
              <a:rPr lang="en-US" smtClean="0"/>
              <a:pPr/>
              <a:t>‹#›</a:t>
            </a:fld>
            <a:endParaRPr lang="en-US"/>
          </a:p>
        </p:txBody>
      </p:sp>
    </p:spTree>
    <p:extLst>
      <p:ext uri="{BB962C8B-B14F-4D97-AF65-F5344CB8AC3E}">
        <p14:creationId xmlns:p14="http://schemas.microsoft.com/office/powerpoint/2010/main" val="37063549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Examples of third wave CBT interventions include ACT, DBT; MBCT</a:t>
            </a:r>
            <a:r>
              <a:rPr lang="en-US" baseline="0" dirty="0"/>
              <a:t> </a:t>
            </a:r>
            <a:r>
              <a:rPr lang="en-US" dirty="0"/>
              <a:t>and meta-cognitive</a:t>
            </a:r>
            <a:r>
              <a:rPr lang="en-US" baseline="0" dirty="0"/>
              <a:t> </a:t>
            </a:r>
            <a:r>
              <a:rPr lang="en-US" dirty="0"/>
              <a:t>approaches, among others. Rather than focusing on changing psychological events</a:t>
            </a:r>
          </a:p>
          <a:p>
            <a:pPr>
              <a:defRPr/>
            </a:pPr>
            <a:endParaRPr lang="en-US" dirty="0"/>
          </a:p>
          <a:p>
            <a:pPr>
              <a:defRPr/>
            </a:pPr>
            <a:r>
              <a:rPr lang="en-US" dirty="0"/>
              <a:t>Rather than seeking to change</a:t>
            </a:r>
            <a:r>
              <a:rPr lang="en-US" baseline="0" dirty="0"/>
              <a:t> form or frequency of internal events (i.e., symptoms), s</a:t>
            </a:r>
            <a:r>
              <a:rPr lang="en-US" dirty="0"/>
              <a:t>eek to change the function of those events and the individual’s relationship to</a:t>
            </a:r>
            <a:r>
              <a:rPr lang="en-US" baseline="0" dirty="0"/>
              <a:t> </a:t>
            </a:r>
            <a:r>
              <a:rPr lang="en-US" dirty="0"/>
              <a:t>them through strategies such as mindfulness, acceptance, or cognitive defusion (Teasdale, 2003).</a:t>
            </a:r>
          </a:p>
        </p:txBody>
      </p:sp>
      <p:sp>
        <p:nvSpPr>
          <p:cNvPr id="4" name="Slide Number Placeholder 3"/>
          <p:cNvSpPr>
            <a:spLocks noGrp="1"/>
          </p:cNvSpPr>
          <p:nvPr>
            <p:ph type="sldNum" sz="quarter" idx="5"/>
          </p:nvPr>
        </p:nvSpPr>
        <p:spPr/>
        <p:txBody>
          <a:bodyPr/>
          <a:lstStyle/>
          <a:p>
            <a:pPr>
              <a:defRPr/>
            </a:pPr>
            <a:fld id="{B595590E-BDC2-472B-A4DD-4EE5DF888356}"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06354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summarize the RFT framework to use language in therapy. </a:t>
            </a:r>
            <a:r>
              <a:rPr lang="en-US" baseline="0" dirty="0"/>
              <a:t>We have two overarching goals: flexible context sensitivity and functional coherence, and an overarching strategy: transforming symbolic functions by altering the context, to move toward these two overarching goals.</a:t>
            </a:r>
            <a:endParaRPr lang="en-US" dirty="0"/>
          </a:p>
        </p:txBody>
      </p:sp>
      <p:sp>
        <p:nvSpPr>
          <p:cNvPr id="4" name="Slide Number Placeholder 3"/>
          <p:cNvSpPr>
            <a:spLocks noGrp="1"/>
          </p:cNvSpPr>
          <p:nvPr>
            <p:ph type="sldNum" sz="quarter" idx="10"/>
          </p:nvPr>
        </p:nvSpPr>
        <p:spPr/>
        <p:txBody>
          <a:bodyPr/>
          <a:lstStyle/>
          <a:p>
            <a:fld id="{4F28A2EF-53D3-487A-AC7F-2205AA51E7B4}" type="slidenum">
              <a:rPr lang="en-US" smtClean="0"/>
              <a:pPr/>
              <a:t>13</a:t>
            </a:fld>
            <a:endParaRPr lang="en-US"/>
          </a:p>
        </p:txBody>
      </p:sp>
    </p:spTree>
    <p:extLst>
      <p:ext uri="{BB962C8B-B14F-4D97-AF65-F5344CB8AC3E}">
        <p14:creationId xmlns:p14="http://schemas.microsoft.com/office/powerpoint/2010/main" val="112183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6FE0FF0-04AE-EB45-A6BD-6E213E0F4572}" type="slidenum">
              <a:rPr lang="en-US" smtClean="0"/>
              <a:pPr/>
              <a:t>14</a:t>
            </a:fld>
            <a:endParaRPr lang="en-US"/>
          </a:p>
        </p:txBody>
      </p:sp>
    </p:spTree>
    <p:extLst>
      <p:ext uri="{BB962C8B-B14F-4D97-AF65-F5344CB8AC3E}">
        <p14:creationId xmlns:p14="http://schemas.microsoft.com/office/powerpoint/2010/main" val="2870730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we have the concrete tools of language, made of different types of framings and combinations of framings. Using the different types of framing alters the context in different ways and can lead to different types of transformations of functions.</a:t>
            </a:r>
            <a:endParaRPr lang="en-US" dirty="0"/>
          </a:p>
        </p:txBody>
      </p:sp>
      <p:sp>
        <p:nvSpPr>
          <p:cNvPr id="4" name="Slide Number Placeholder 3"/>
          <p:cNvSpPr>
            <a:spLocks noGrp="1"/>
          </p:cNvSpPr>
          <p:nvPr>
            <p:ph type="sldNum" sz="quarter" idx="10"/>
          </p:nvPr>
        </p:nvSpPr>
        <p:spPr/>
        <p:txBody>
          <a:bodyPr/>
          <a:lstStyle/>
          <a:p>
            <a:fld id="{4F28A2EF-53D3-487A-AC7F-2205AA51E7B4}" type="slidenum">
              <a:rPr lang="en-US" smtClean="0"/>
              <a:pPr/>
              <a:t>15</a:t>
            </a:fld>
            <a:endParaRPr lang="en-US"/>
          </a:p>
        </p:txBody>
      </p:sp>
    </p:spTree>
    <p:extLst>
      <p:ext uri="{BB962C8B-B14F-4D97-AF65-F5344CB8AC3E}">
        <p14:creationId xmlns:p14="http://schemas.microsoft.com/office/powerpoint/2010/main" val="1121837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Before finishing lets talk about the basis of our work, or the guiding principles. We have 4 guiding principles. The first one implies that we have to prioritize an experiential approach, and I want to highlight just one thing. Being experiential is not about avoiding the stories that our client presents in the room, invalidating them because we learnt that content is not important. In some contexts content is important without any doubt, and in fact, we can evoke a very experiential conversation using some principles derived from RFT. The second one is about fostering Functional or pragmatic coherence, what means that we are not interested in the truth of our clients stories, but in how workable they are regarding what is meaningful to them</a:t>
            </a:r>
          </a:p>
          <a:p>
            <a:r>
              <a:rPr lang="en-US" dirty="0"/>
              <a:t>As you know, we assume that we can not take any behavior out of our repertoire, that is way our approach is integrative rather suppressive (our stance is a “yessing stance”). Finally, we are not interested in removing or changing broken </a:t>
            </a:r>
            <a:r>
              <a:rPr lang="en-US" dirty="0" err="1"/>
              <a:t>peaces</a:t>
            </a:r>
            <a:r>
              <a:rPr lang="en-US" dirty="0"/>
              <a:t> of machines, but in influencing in Behaviors INFLUENCING IN THEIR CONTEXT, in this particular approach, the verbal context</a:t>
            </a:r>
          </a:p>
        </p:txBody>
      </p:sp>
      <p:sp>
        <p:nvSpPr>
          <p:cNvPr id="4" name="Marcador de número de diapositiva 3"/>
          <p:cNvSpPr>
            <a:spLocks noGrp="1"/>
          </p:cNvSpPr>
          <p:nvPr>
            <p:ph type="sldNum" sz="quarter" idx="10"/>
          </p:nvPr>
        </p:nvSpPr>
        <p:spPr/>
        <p:txBody>
          <a:bodyPr/>
          <a:lstStyle/>
          <a:p>
            <a:fld id="{F6FE0FF0-04AE-EB45-A6BD-6E213E0F4572}" type="slidenum">
              <a:rPr lang="en-US" smtClean="0"/>
              <a:pPr/>
              <a:t>16</a:t>
            </a:fld>
            <a:endParaRPr lang="en-US"/>
          </a:p>
        </p:txBody>
      </p:sp>
    </p:spTree>
    <p:extLst>
      <p:ext uri="{BB962C8B-B14F-4D97-AF65-F5344CB8AC3E}">
        <p14:creationId xmlns:p14="http://schemas.microsoft.com/office/powerpoint/2010/main" val="322477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clinical RFT is the application of</a:t>
            </a:r>
            <a:r>
              <a:rPr lang="en-US" baseline="0" dirty="0"/>
              <a:t> RFT in clinical work. It means we are using RFT principles to turn language into a clinical tool.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C203B0-AFD2-0846-89C5-68B5A0D30A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7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85800"/>
            <a:ext cx="4568825" cy="3427413"/>
          </a:xfrm>
          <a:prstGeom prst="rect">
            <a:avLst/>
          </a:prstGeom>
        </p:spPr>
      </p:sp>
      <p:sp>
        <p:nvSpPr>
          <p:cNvPr id="3" name="2 Marcador de notas"/>
          <p:cNvSpPr>
            <a:spLocks noGrp="1"/>
          </p:cNvSpPr>
          <p:nvPr>
            <p:ph type="body" idx="1"/>
          </p:nvPr>
        </p:nvSpPr>
        <p:spPr>
          <a:xfrm>
            <a:off x="685800" y="4343400"/>
            <a:ext cx="5486400" cy="4114800"/>
          </a:xfrm>
          <a:prstGeom prst="rect">
            <a:avLst/>
          </a:prstGeom>
        </p:spPr>
        <p:txBody>
          <a:bodyPr>
            <a:normAutofit/>
          </a:bodyPr>
          <a:lstStyle/>
          <a:p>
            <a:r>
              <a:rPr lang="en-US" baseline="0" noProof="0" dirty="0"/>
              <a:t>From a Contextual Behavioral point of view LANGUAGE is a </a:t>
            </a:r>
            <a:r>
              <a:rPr lang="en-US" noProof="0" dirty="0"/>
              <a:t>behavior or a behavioral repertoire</a:t>
            </a:r>
            <a:r>
              <a:rPr lang="en-US" baseline="0" noProof="0" dirty="0"/>
              <a:t> that </a:t>
            </a:r>
            <a:r>
              <a:rPr lang="en-US" u="sng" baseline="0" noProof="0" dirty="0"/>
              <a:t>allows</a:t>
            </a:r>
            <a:r>
              <a:rPr lang="en-US" baseline="0" noProof="0" dirty="0"/>
              <a:t> us to be where we are, and to solve many difficult problems in our life. In fact, we can say that Language is an evolutionary selected repertoire that it is present with us because of its utility for surviving. Beautiful, isn’t </a:t>
            </a:r>
            <a:r>
              <a:rPr lang="en-US" u="sng" baseline="0" noProof="0" dirty="0"/>
              <a:t>it</a:t>
            </a:r>
            <a:r>
              <a:rPr lang="en-US" baseline="0" noProof="0" dirty="0"/>
              <a:t>?</a:t>
            </a:r>
            <a:endParaRPr lang="en-US" noProof="0" dirty="0"/>
          </a:p>
        </p:txBody>
      </p:sp>
      <p:sp>
        <p:nvSpPr>
          <p:cNvPr id="4" name="3 Marcador de número de diapositiva"/>
          <p:cNvSpPr>
            <a:spLocks noGrp="1"/>
          </p:cNvSpPr>
          <p:nvPr>
            <p:ph type="sldNum" sz="quarter" idx="10"/>
          </p:nvPr>
        </p:nvSpPr>
        <p:spPr>
          <a:xfrm>
            <a:off x="3884614" y="8685213"/>
            <a:ext cx="2971800" cy="457200"/>
          </a:xfrm>
          <a:prstGeom prst="rect">
            <a:avLst/>
          </a:prstGeom>
        </p:spPr>
        <p:txBody>
          <a:bodyPr lIns="93690" tIns="46845" rIns="93690" bIns="46845"/>
          <a:lstStyle/>
          <a:p>
            <a:fld id="{C364A8FB-4473-4AB1-BE4A-7D75873C0DD2}" type="slidenum">
              <a:rPr lang="es-ES" smtClean="0"/>
              <a:pPr/>
              <a:t>6</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a:t>
            </a:r>
            <a:r>
              <a:rPr lang="en-US" baseline="0" dirty="0"/>
              <a:t> RFT is a behavioral theory of language and cognition. And the way language and cognition are approached in RFT is as a learned behavior of building and responding to symbolic relationship among things. Remember that relating is not other thing that responding to one event I terms of another. It’s not a technical definition, but it is consistent enough with the more technical definitions you will find</a:t>
            </a:r>
            <a:endParaRPr lang="en-US" dirty="0"/>
          </a:p>
        </p:txBody>
      </p:sp>
      <p:sp>
        <p:nvSpPr>
          <p:cNvPr id="4" name="Slide Number Placeholder 3"/>
          <p:cNvSpPr>
            <a:spLocks noGrp="1"/>
          </p:cNvSpPr>
          <p:nvPr>
            <p:ph type="sldNum" sz="quarter" idx="10"/>
          </p:nvPr>
        </p:nvSpPr>
        <p:spPr/>
        <p:txBody>
          <a:bodyPr/>
          <a:lstStyle/>
          <a:p>
            <a:fld id="{E4C203B0-AFD2-0846-89C5-68B5A0D30AB2}" type="slidenum">
              <a:rPr lang="en-US" smtClean="0"/>
              <a:pPr/>
              <a:t>7</a:t>
            </a:fld>
            <a:endParaRPr lang="en-US"/>
          </a:p>
        </p:txBody>
      </p:sp>
    </p:spTree>
    <p:extLst>
      <p:ext uri="{BB962C8B-B14F-4D97-AF65-F5344CB8AC3E}">
        <p14:creationId xmlns:p14="http://schemas.microsoft.com/office/powerpoint/2010/main" val="170012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So I said that language is a behavior so it is an act in context. As so it is, it is influenced by antecedents and consequences, and is shaped by means of contingencies that </a:t>
            </a:r>
            <a:r>
              <a:rPr lang="en-US" dirty="0" err="1"/>
              <a:t>socioverbal</a:t>
            </a:r>
            <a:r>
              <a:rPr lang="en-US" dirty="0"/>
              <a:t> community arranges. </a:t>
            </a:r>
          </a:p>
        </p:txBody>
      </p:sp>
      <p:sp>
        <p:nvSpPr>
          <p:cNvPr id="4" name="Marcador de número de diapositiva 3"/>
          <p:cNvSpPr>
            <a:spLocks noGrp="1"/>
          </p:cNvSpPr>
          <p:nvPr>
            <p:ph type="sldNum" sz="quarter" idx="10"/>
          </p:nvPr>
        </p:nvSpPr>
        <p:spPr/>
        <p:txBody>
          <a:bodyPr/>
          <a:lstStyle/>
          <a:p>
            <a:fld id="{F6FE0FF0-04AE-EB45-A6BD-6E213E0F4572}" type="slidenum">
              <a:rPr lang="en-US" smtClean="0"/>
              <a:pPr/>
              <a:t>8</a:t>
            </a:fld>
            <a:endParaRPr lang="en-US"/>
          </a:p>
        </p:txBody>
      </p:sp>
    </p:spTree>
    <p:extLst>
      <p:ext uri="{BB962C8B-B14F-4D97-AF65-F5344CB8AC3E}">
        <p14:creationId xmlns:p14="http://schemas.microsoft.com/office/powerpoint/2010/main" val="326213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a:xfrm>
            <a:off x="685800" y="4343400"/>
            <a:ext cx="5486400" cy="4114800"/>
          </a:xfrm>
          <a:prstGeom prst="rect">
            <a:avLst/>
          </a:prstGeom>
        </p:spPr>
        <p:txBody>
          <a:bodyPr>
            <a:normAutofit/>
          </a:bodyPr>
          <a:lstStyle/>
          <a:p>
            <a:r>
              <a:rPr lang="en-US" baseline="0" noProof="0" dirty="0"/>
              <a:t>But language is also a context, because once we acquire this repertoire, we are able to relate every event with every other (WHAT WE CALL FFRAMING), and not only based on intrinsic or physical properties of them, but also in terms of symbolic features (that is why we usually say that these relations are arbitrarily applicable)</a:t>
            </a:r>
            <a:endParaRPr lang="en-US" dirty="0"/>
          </a:p>
        </p:txBody>
      </p:sp>
      <p:sp>
        <p:nvSpPr>
          <p:cNvPr id="4" name="3 Marcador de número de diapositiva"/>
          <p:cNvSpPr>
            <a:spLocks noGrp="1"/>
          </p:cNvSpPr>
          <p:nvPr>
            <p:ph type="sldNum" sz="quarter" idx="10"/>
          </p:nvPr>
        </p:nvSpPr>
        <p:spPr>
          <a:xfrm>
            <a:off x="3884613" y="8685214"/>
            <a:ext cx="2971800" cy="457200"/>
          </a:xfrm>
          <a:prstGeom prst="rect">
            <a:avLst/>
          </a:prstGeom>
        </p:spPr>
        <p:txBody>
          <a:bodyPr lIns="91431" tIns="45716" rIns="91431" bIns="45716"/>
          <a:lstStyle/>
          <a:p>
            <a:fld id="{C364A8FB-4473-4AB1-BE4A-7D75873C0DD2}" type="slidenum">
              <a:rPr lang="es-ES" smtClean="0">
                <a:solidFill>
                  <a:prstClr val="black"/>
                </a:solidFill>
              </a:rPr>
              <a:pPr/>
              <a:t>9</a:t>
            </a:fld>
            <a:endParaRPr lang="es-E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Another way of saying this is that once we acquire language our behavior and other ways of learning behavior can be influenced by symbolical antecedents and consequences, building relational networks or stories and rules that will influence what we do, and the way we respond to events</a:t>
            </a:r>
          </a:p>
        </p:txBody>
      </p:sp>
      <p:sp>
        <p:nvSpPr>
          <p:cNvPr id="4" name="Marcador de número de diapositiva 3"/>
          <p:cNvSpPr>
            <a:spLocks noGrp="1"/>
          </p:cNvSpPr>
          <p:nvPr>
            <p:ph type="sldNum" sz="quarter" idx="10"/>
          </p:nvPr>
        </p:nvSpPr>
        <p:spPr/>
        <p:txBody>
          <a:bodyPr/>
          <a:lstStyle/>
          <a:p>
            <a:fld id="{F6FE0FF0-04AE-EB45-A6BD-6E213E0F4572}" type="slidenum">
              <a:rPr lang="en-US" smtClean="0"/>
              <a:pPr/>
              <a:t>10</a:t>
            </a:fld>
            <a:endParaRPr lang="en-US"/>
          </a:p>
        </p:txBody>
      </p:sp>
    </p:spTree>
    <p:extLst>
      <p:ext uri="{BB962C8B-B14F-4D97-AF65-F5344CB8AC3E}">
        <p14:creationId xmlns:p14="http://schemas.microsoft.com/office/powerpoint/2010/main" val="363271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AN EXAMPLE, YOU CAN SEE THIS PICTURE OF A HANDSOME GUY, AND IN THE SAME WAY WE CAN FRAME THIS PICTURE IN DIFFERET FRAMES INFLUENCING IN THE IMPACT THAT THE PICTURE HAS, we can frame experiences in different ways and change their impact. </a:t>
            </a:r>
          </a:p>
        </p:txBody>
      </p:sp>
      <p:sp>
        <p:nvSpPr>
          <p:cNvPr id="4" name="Slide Number Placeholder 3"/>
          <p:cNvSpPr>
            <a:spLocks noGrp="1"/>
          </p:cNvSpPr>
          <p:nvPr>
            <p:ph type="sldNum" sz="quarter" idx="10"/>
          </p:nvPr>
        </p:nvSpPr>
        <p:spPr/>
        <p:txBody>
          <a:bodyPr/>
          <a:lstStyle/>
          <a:p>
            <a:fld id="{E4C203B0-AFD2-0846-89C5-68B5A0D30AB2}" type="slidenum">
              <a:rPr lang="en-US" smtClean="0"/>
              <a:pPr/>
              <a:t>11</a:t>
            </a:fld>
            <a:endParaRPr lang="en-US"/>
          </a:p>
        </p:txBody>
      </p:sp>
    </p:spTree>
    <p:extLst>
      <p:ext uri="{BB962C8B-B14F-4D97-AF65-F5344CB8AC3E}">
        <p14:creationId xmlns:p14="http://schemas.microsoft.com/office/powerpoint/2010/main" val="85778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metaphor of framing is what gave RFT its name, relational frame theory. Building symbolic relations among experiences is like framing these experiences and giving them various meanings. There are different types of framing, which can change the meaning or impact of experiences in different ways. As a final  example lets talk about the bottle of water dilemma</a:t>
            </a:r>
            <a:endParaRPr lang="en-US" dirty="0"/>
          </a:p>
        </p:txBody>
      </p:sp>
      <p:sp>
        <p:nvSpPr>
          <p:cNvPr id="4" name="Marcador de número de diapositiva 3"/>
          <p:cNvSpPr>
            <a:spLocks noGrp="1"/>
          </p:cNvSpPr>
          <p:nvPr>
            <p:ph type="sldNum" sz="quarter" idx="10"/>
          </p:nvPr>
        </p:nvSpPr>
        <p:spPr/>
        <p:txBody>
          <a:bodyPr/>
          <a:lstStyle/>
          <a:p>
            <a:fld id="{F6FE0FF0-04AE-EB45-A6BD-6E213E0F4572}" type="slidenum">
              <a:rPr lang="en-US" smtClean="0"/>
              <a:pPr/>
              <a:t>12</a:t>
            </a:fld>
            <a:endParaRPr lang="en-US"/>
          </a:p>
        </p:txBody>
      </p:sp>
    </p:spTree>
    <p:extLst>
      <p:ext uri="{BB962C8B-B14F-4D97-AF65-F5344CB8AC3E}">
        <p14:creationId xmlns:p14="http://schemas.microsoft.com/office/powerpoint/2010/main" val="171022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61BD3D-0E7E-614D-8CA4-4CFFFD05B6EC}" type="datetimeFigureOut">
              <a:rPr lang="en-US" smtClean="0"/>
              <a:pPr/>
              <a:t>7/28/18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14699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1BD3D-0E7E-614D-8CA4-4CFFFD05B6EC}" type="datetimeFigureOut">
              <a:rPr lang="en-US" smtClean="0"/>
              <a:pPr/>
              <a:t>7/28/18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297025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1BD3D-0E7E-614D-8CA4-4CFFFD05B6EC}" type="datetimeFigureOut">
              <a:rPr lang="en-US" smtClean="0"/>
              <a:pPr/>
              <a:t>7/28/18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1846640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3E7C72E-09C4-48BF-9444-25C30D55FBA5}" type="datetime1">
              <a:rPr lang="es-ES" smtClean="0"/>
              <a:t>7/28/18</a:t>
            </a:fld>
            <a:endParaRPr lang="es-ES" dirty="0"/>
          </a:p>
        </p:txBody>
      </p:sp>
      <p:sp>
        <p:nvSpPr>
          <p:cNvPr id="5" name="4 Marcador de pie de página"/>
          <p:cNvSpPr>
            <a:spLocks noGrp="1"/>
          </p:cNvSpPr>
          <p:nvPr>
            <p:ph type="ftr" sz="quarter" idx="11"/>
          </p:nvPr>
        </p:nvSpPr>
        <p:spPr/>
        <p:txBody>
          <a:bodyPr/>
          <a:lstStyle/>
          <a:p>
            <a:r>
              <a:rPr lang="es-ES"/>
              <a:t>Fabián O. Olaz, Ph. D.-2018- Verbal Aikido</a:t>
            </a:r>
            <a:endParaRPr lang="es-ES" dirty="0"/>
          </a:p>
        </p:txBody>
      </p:sp>
      <p:sp>
        <p:nvSpPr>
          <p:cNvPr id="6" name="5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578874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EFA7551-61D7-4B93-82CB-1615EF8929FF}" type="datetime1">
              <a:rPr lang="es-ES" smtClean="0"/>
              <a:t>7/28/18</a:t>
            </a:fld>
            <a:endParaRPr lang="es-ES" dirty="0"/>
          </a:p>
        </p:txBody>
      </p:sp>
      <p:sp>
        <p:nvSpPr>
          <p:cNvPr id="5" name="4 Marcador de pie de página"/>
          <p:cNvSpPr>
            <a:spLocks noGrp="1"/>
          </p:cNvSpPr>
          <p:nvPr>
            <p:ph type="ftr" sz="quarter" idx="11"/>
          </p:nvPr>
        </p:nvSpPr>
        <p:spPr/>
        <p:txBody>
          <a:bodyPr/>
          <a:lstStyle/>
          <a:p>
            <a:r>
              <a:rPr lang="es-ES"/>
              <a:t>Fabián O. Olaz, Ph. D.-2018- Verbal Aikido</a:t>
            </a:r>
            <a:endParaRPr lang="es-ES" dirty="0"/>
          </a:p>
        </p:txBody>
      </p:sp>
      <p:sp>
        <p:nvSpPr>
          <p:cNvPr id="6" name="5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263425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63E5231-07B5-4A98-A8EE-32129BB46C21}" type="datetime1">
              <a:rPr lang="es-ES" smtClean="0"/>
              <a:t>7/28/18</a:t>
            </a:fld>
            <a:endParaRPr lang="es-ES" dirty="0"/>
          </a:p>
        </p:txBody>
      </p:sp>
      <p:sp>
        <p:nvSpPr>
          <p:cNvPr id="5" name="4 Marcador de pie de página"/>
          <p:cNvSpPr>
            <a:spLocks noGrp="1"/>
          </p:cNvSpPr>
          <p:nvPr>
            <p:ph type="ftr" sz="quarter" idx="11"/>
          </p:nvPr>
        </p:nvSpPr>
        <p:spPr/>
        <p:txBody>
          <a:bodyPr/>
          <a:lstStyle/>
          <a:p>
            <a:r>
              <a:rPr lang="es-ES"/>
              <a:t>Fabián O. Olaz, Ph. D.-2018- Verbal Aikido</a:t>
            </a:r>
            <a:endParaRPr lang="es-ES" dirty="0"/>
          </a:p>
        </p:txBody>
      </p:sp>
      <p:sp>
        <p:nvSpPr>
          <p:cNvPr id="6" name="5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1278978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9D61192-6E5F-49F2-87EF-AC75CD5C7667}" type="datetime1">
              <a:rPr lang="es-ES" smtClean="0"/>
              <a:t>7/28/18</a:t>
            </a:fld>
            <a:endParaRPr lang="es-ES" dirty="0"/>
          </a:p>
        </p:txBody>
      </p:sp>
      <p:sp>
        <p:nvSpPr>
          <p:cNvPr id="6" name="5 Marcador de pie de página"/>
          <p:cNvSpPr>
            <a:spLocks noGrp="1"/>
          </p:cNvSpPr>
          <p:nvPr>
            <p:ph type="ftr" sz="quarter" idx="11"/>
          </p:nvPr>
        </p:nvSpPr>
        <p:spPr/>
        <p:txBody>
          <a:bodyPr/>
          <a:lstStyle/>
          <a:p>
            <a:r>
              <a:rPr lang="es-ES"/>
              <a:t>Fabián O. Olaz, Ph. D.-2018- Verbal Aikido</a:t>
            </a:r>
            <a:endParaRPr lang="es-ES" dirty="0"/>
          </a:p>
        </p:txBody>
      </p:sp>
      <p:sp>
        <p:nvSpPr>
          <p:cNvPr id="7" name="6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785075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558ADE3-573D-4AC7-B4BA-491AFE0D70E5}" type="datetime1">
              <a:rPr lang="es-ES" smtClean="0"/>
              <a:t>7/28/18</a:t>
            </a:fld>
            <a:endParaRPr lang="es-ES" dirty="0"/>
          </a:p>
        </p:txBody>
      </p:sp>
      <p:sp>
        <p:nvSpPr>
          <p:cNvPr id="8" name="7 Marcador de pie de página"/>
          <p:cNvSpPr>
            <a:spLocks noGrp="1"/>
          </p:cNvSpPr>
          <p:nvPr>
            <p:ph type="ftr" sz="quarter" idx="11"/>
          </p:nvPr>
        </p:nvSpPr>
        <p:spPr/>
        <p:txBody>
          <a:bodyPr/>
          <a:lstStyle/>
          <a:p>
            <a:r>
              <a:rPr lang="es-ES"/>
              <a:t>Fabián O. Olaz, Ph. D.-2018- Verbal Aikido</a:t>
            </a:r>
            <a:endParaRPr lang="es-ES" dirty="0"/>
          </a:p>
        </p:txBody>
      </p:sp>
      <p:sp>
        <p:nvSpPr>
          <p:cNvPr id="9" name="8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237177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F221AF9-0EDD-43B0-BAC7-21CFC09C0504}" type="datetime1">
              <a:rPr lang="es-ES" smtClean="0"/>
              <a:t>7/28/18</a:t>
            </a:fld>
            <a:endParaRPr lang="es-ES" dirty="0"/>
          </a:p>
        </p:txBody>
      </p:sp>
      <p:sp>
        <p:nvSpPr>
          <p:cNvPr id="4" name="3 Marcador de pie de página"/>
          <p:cNvSpPr>
            <a:spLocks noGrp="1"/>
          </p:cNvSpPr>
          <p:nvPr>
            <p:ph type="ftr" sz="quarter" idx="11"/>
          </p:nvPr>
        </p:nvSpPr>
        <p:spPr/>
        <p:txBody>
          <a:bodyPr/>
          <a:lstStyle/>
          <a:p>
            <a:r>
              <a:rPr lang="es-ES"/>
              <a:t>Fabián O. Olaz, Ph. D.-2018- Verbal Aikido</a:t>
            </a:r>
            <a:endParaRPr lang="es-ES" dirty="0"/>
          </a:p>
        </p:txBody>
      </p:sp>
      <p:sp>
        <p:nvSpPr>
          <p:cNvPr id="5" name="4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2967712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F078CD-D7F7-4A5C-B4B2-BBF5FCEABA14}" type="datetime1">
              <a:rPr lang="es-ES" smtClean="0"/>
              <a:t>7/28/18</a:t>
            </a:fld>
            <a:endParaRPr lang="es-ES" dirty="0"/>
          </a:p>
        </p:txBody>
      </p:sp>
      <p:sp>
        <p:nvSpPr>
          <p:cNvPr id="3" name="2 Marcador de pie de página"/>
          <p:cNvSpPr>
            <a:spLocks noGrp="1"/>
          </p:cNvSpPr>
          <p:nvPr>
            <p:ph type="ftr" sz="quarter" idx="11"/>
          </p:nvPr>
        </p:nvSpPr>
        <p:spPr/>
        <p:txBody>
          <a:bodyPr/>
          <a:lstStyle/>
          <a:p>
            <a:r>
              <a:rPr lang="es-ES"/>
              <a:t>Fabián O. Olaz, Ph. D.-2018- Verbal Aikido</a:t>
            </a:r>
            <a:endParaRPr lang="es-ES" dirty="0"/>
          </a:p>
        </p:txBody>
      </p:sp>
      <p:sp>
        <p:nvSpPr>
          <p:cNvPr id="4" name="3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2491147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8356221-43F5-4E85-9186-86FE8142C9C7}" type="datetime1">
              <a:rPr lang="es-ES" smtClean="0"/>
              <a:t>7/28/18</a:t>
            </a:fld>
            <a:endParaRPr lang="es-ES" dirty="0"/>
          </a:p>
        </p:txBody>
      </p:sp>
      <p:sp>
        <p:nvSpPr>
          <p:cNvPr id="6" name="5 Marcador de pie de página"/>
          <p:cNvSpPr>
            <a:spLocks noGrp="1"/>
          </p:cNvSpPr>
          <p:nvPr>
            <p:ph type="ftr" sz="quarter" idx="11"/>
          </p:nvPr>
        </p:nvSpPr>
        <p:spPr/>
        <p:txBody>
          <a:bodyPr/>
          <a:lstStyle/>
          <a:p>
            <a:r>
              <a:rPr lang="es-ES"/>
              <a:t>Fabián O. Olaz, Ph. D.-2018- Verbal Aikido</a:t>
            </a:r>
            <a:endParaRPr lang="es-ES" dirty="0"/>
          </a:p>
        </p:txBody>
      </p:sp>
      <p:sp>
        <p:nvSpPr>
          <p:cNvPr id="7" name="6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13396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1BD3D-0E7E-614D-8CA4-4CFFFD05B6EC}" type="datetimeFigureOut">
              <a:rPr lang="en-US" smtClean="0"/>
              <a:pPr/>
              <a:t>7/28/18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3449767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15F591-7727-43CE-8A67-F7BD045CB9CE}" type="datetime1">
              <a:rPr lang="es-ES" smtClean="0"/>
              <a:t>7/28/18</a:t>
            </a:fld>
            <a:endParaRPr lang="es-ES" dirty="0"/>
          </a:p>
        </p:txBody>
      </p:sp>
      <p:sp>
        <p:nvSpPr>
          <p:cNvPr id="6" name="5 Marcador de pie de página"/>
          <p:cNvSpPr>
            <a:spLocks noGrp="1"/>
          </p:cNvSpPr>
          <p:nvPr>
            <p:ph type="ftr" sz="quarter" idx="11"/>
          </p:nvPr>
        </p:nvSpPr>
        <p:spPr/>
        <p:txBody>
          <a:bodyPr/>
          <a:lstStyle/>
          <a:p>
            <a:r>
              <a:rPr lang="es-ES"/>
              <a:t>Fabián O. Olaz, Ph. D.-2018- Verbal Aikido</a:t>
            </a:r>
            <a:endParaRPr lang="es-ES" dirty="0"/>
          </a:p>
        </p:txBody>
      </p:sp>
      <p:sp>
        <p:nvSpPr>
          <p:cNvPr id="7" name="6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133386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4DC4BA2-C048-46D3-BD6F-327CB0F30D3B}" type="datetime1">
              <a:rPr lang="es-ES" smtClean="0"/>
              <a:t>7/28/18</a:t>
            </a:fld>
            <a:endParaRPr lang="es-ES" dirty="0"/>
          </a:p>
        </p:txBody>
      </p:sp>
      <p:sp>
        <p:nvSpPr>
          <p:cNvPr id="5" name="4 Marcador de pie de página"/>
          <p:cNvSpPr>
            <a:spLocks noGrp="1"/>
          </p:cNvSpPr>
          <p:nvPr>
            <p:ph type="ftr" sz="quarter" idx="11"/>
          </p:nvPr>
        </p:nvSpPr>
        <p:spPr/>
        <p:txBody>
          <a:bodyPr/>
          <a:lstStyle/>
          <a:p>
            <a:r>
              <a:rPr lang="es-ES"/>
              <a:t>Fabián O. Olaz, Ph. D.-2018- Verbal Aikido</a:t>
            </a:r>
            <a:endParaRPr lang="es-ES" dirty="0"/>
          </a:p>
        </p:txBody>
      </p:sp>
      <p:sp>
        <p:nvSpPr>
          <p:cNvPr id="6" name="5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492384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BF382D8-F016-4BD0-BD5B-996649D2AB21}" type="datetime1">
              <a:rPr lang="es-ES" smtClean="0"/>
              <a:t>7/28/18</a:t>
            </a:fld>
            <a:endParaRPr lang="es-ES" dirty="0"/>
          </a:p>
        </p:txBody>
      </p:sp>
      <p:sp>
        <p:nvSpPr>
          <p:cNvPr id="5" name="4 Marcador de pie de página"/>
          <p:cNvSpPr>
            <a:spLocks noGrp="1"/>
          </p:cNvSpPr>
          <p:nvPr>
            <p:ph type="ftr" sz="quarter" idx="11"/>
          </p:nvPr>
        </p:nvSpPr>
        <p:spPr/>
        <p:txBody>
          <a:bodyPr/>
          <a:lstStyle/>
          <a:p>
            <a:r>
              <a:rPr lang="es-ES"/>
              <a:t>Fabián O. Olaz, Ph. D.-2018- Verbal Aikido</a:t>
            </a:r>
            <a:endParaRPr lang="es-ES" dirty="0"/>
          </a:p>
        </p:txBody>
      </p:sp>
      <p:sp>
        <p:nvSpPr>
          <p:cNvPr id="6" name="5 Marcador de número de diapositiva"/>
          <p:cNvSpPr>
            <a:spLocks noGrp="1"/>
          </p:cNvSpPr>
          <p:nvPr>
            <p:ph type="sldNum" sz="quarter" idx="12"/>
          </p:nvPr>
        </p:nvSpPr>
        <p:spPr/>
        <p:txBody>
          <a:body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260769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1BD3D-0E7E-614D-8CA4-4CFFFD05B6EC}" type="datetimeFigureOut">
              <a:rPr lang="en-US" smtClean="0"/>
              <a:pPr/>
              <a:t>7/28/18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413014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1BD3D-0E7E-614D-8CA4-4CFFFD05B6EC}" type="datetimeFigureOut">
              <a:rPr lang="en-US" smtClean="0"/>
              <a:pPr/>
              <a:t>7/28/18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426323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1BD3D-0E7E-614D-8CA4-4CFFFD05B6EC}" type="datetimeFigureOut">
              <a:rPr lang="en-US" smtClean="0"/>
              <a:pPr/>
              <a:t>7/28/18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293874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1BD3D-0E7E-614D-8CA4-4CFFFD05B6EC}" type="datetimeFigureOut">
              <a:rPr lang="en-US" smtClean="0"/>
              <a:pPr/>
              <a:t>7/28/18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8281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1BD3D-0E7E-614D-8CA4-4CFFFD05B6EC}" type="datetimeFigureOut">
              <a:rPr lang="en-US" smtClean="0"/>
              <a:pPr/>
              <a:t>7/28/18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171453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1BD3D-0E7E-614D-8CA4-4CFFFD05B6EC}" type="datetimeFigureOut">
              <a:rPr lang="en-US" smtClean="0"/>
              <a:pPr/>
              <a:t>7/28/18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27431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1BD3D-0E7E-614D-8CA4-4CFFFD05B6EC}" type="datetimeFigureOut">
              <a:rPr lang="en-US" smtClean="0"/>
              <a:pPr/>
              <a:t>7/28/18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AC09C-995F-2948-B5C6-D3238323E1A6}" type="slidenum">
              <a:rPr lang="en-US" smtClean="0"/>
              <a:pPr/>
              <a:t>‹#›</a:t>
            </a:fld>
            <a:endParaRPr lang="en-US"/>
          </a:p>
        </p:txBody>
      </p:sp>
    </p:spTree>
    <p:extLst>
      <p:ext uri="{BB962C8B-B14F-4D97-AF65-F5344CB8AC3E}">
        <p14:creationId xmlns:p14="http://schemas.microsoft.com/office/powerpoint/2010/main" val="3551447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1BD3D-0E7E-614D-8CA4-4CFFFD05B6EC}" type="datetimeFigureOut">
              <a:rPr lang="en-US" smtClean="0"/>
              <a:pPr/>
              <a:t>7/28/18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AC09C-995F-2948-B5C6-D3238323E1A6}" type="slidenum">
              <a:rPr lang="en-US" smtClean="0"/>
              <a:pPr/>
              <a:t>‹#›</a:t>
            </a:fld>
            <a:endParaRPr lang="en-US"/>
          </a:p>
        </p:txBody>
      </p:sp>
    </p:spTree>
    <p:extLst>
      <p:ext uri="{BB962C8B-B14F-4D97-AF65-F5344CB8AC3E}">
        <p14:creationId xmlns:p14="http://schemas.microsoft.com/office/powerpoint/2010/main" val="412504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78397-D49C-416B-9645-7C64773B7472}" type="datetime1">
              <a:rPr lang="es-ES" smtClean="0"/>
              <a:t>7/28/18</a:t>
            </a:fld>
            <a:endParaRPr lang="es-ES" dirty="0"/>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Fabián O. Olaz, Ph. D.-2018- Verbal Aikido</a:t>
            </a:r>
            <a:endParaRPr lang="es-ES" dirty="0"/>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84706-7F3E-4C22-9E20-94593AC444EA}" type="slidenum">
              <a:rPr lang="es-ES" smtClean="0"/>
              <a:pPr/>
              <a:t>‹#›</a:t>
            </a:fld>
            <a:endParaRPr lang="es-ES" dirty="0"/>
          </a:p>
        </p:txBody>
      </p:sp>
    </p:spTree>
    <p:extLst>
      <p:ext uri="{BB962C8B-B14F-4D97-AF65-F5344CB8AC3E}">
        <p14:creationId xmlns:p14="http://schemas.microsoft.com/office/powerpoint/2010/main" val="378001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png"/><Relationship Id="rId5" Type="http://schemas.openxmlformats.org/officeDocument/2006/relationships/image" Target="../media/image18.jpe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29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redes.png"/>
          <p:cNvPicPr>
            <a:picLocks noChangeAspect="1"/>
          </p:cNvPicPr>
          <p:nvPr/>
        </p:nvPicPr>
        <p:blipFill>
          <a:blip r:embed="rId3" cstate="print">
            <a:duotone>
              <a:schemeClr val="accent5">
                <a:shade val="45000"/>
                <a:satMod val="135000"/>
              </a:schemeClr>
              <a:prstClr val="white"/>
            </a:duotone>
          </a:blip>
          <a:stretch>
            <a:fillRect/>
          </a:stretch>
        </p:blipFill>
        <p:spPr>
          <a:xfrm>
            <a:off x="5181599" y="1104900"/>
            <a:ext cx="3371851" cy="3377272"/>
          </a:xfrm>
          <a:prstGeom prst="rect">
            <a:avLst/>
          </a:prstGeom>
        </p:spPr>
      </p:pic>
      <p:pic>
        <p:nvPicPr>
          <p:cNvPr id="14" name="13 Imagen" descr="redes.png"/>
          <p:cNvPicPr>
            <a:picLocks noChangeAspect="1"/>
          </p:cNvPicPr>
          <p:nvPr/>
        </p:nvPicPr>
        <p:blipFill>
          <a:blip r:embed="rId3" cstate="print">
            <a:duotone>
              <a:schemeClr val="accent4">
                <a:shade val="45000"/>
                <a:satMod val="135000"/>
              </a:schemeClr>
              <a:prstClr val="white"/>
            </a:duotone>
          </a:blip>
          <a:stretch>
            <a:fillRect/>
          </a:stretch>
        </p:blipFill>
        <p:spPr>
          <a:xfrm>
            <a:off x="285751" y="1132284"/>
            <a:ext cx="3325368" cy="3330714"/>
          </a:xfrm>
          <a:prstGeom prst="rect">
            <a:avLst/>
          </a:prstGeom>
        </p:spPr>
      </p:pic>
      <p:graphicFrame>
        <p:nvGraphicFramePr>
          <p:cNvPr id="4" name="3 Diagrama"/>
          <p:cNvGraphicFramePr/>
          <p:nvPr/>
        </p:nvGraphicFramePr>
        <p:xfrm>
          <a:off x="1325033" y="342900"/>
          <a:ext cx="6265333" cy="3662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4 Imagen" descr="bigstock-Funny-Nerd-Peeking-45213427.jpg"/>
          <p:cNvPicPr>
            <a:picLocks noChangeAspect="1"/>
          </p:cNvPicPr>
          <p:nvPr/>
        </p:nvPicPr>
        <p:blipFill>
          <a:blip r:embed="rId9" cstate="print">
            <a:clrChange>
              <a:clrFrom>
                <a:srgbClr val="FFFFFF"/>
              </a:clrFrom>
              <a:clrTo>
                <a:srgbClr val="FFFFFF">
                  <a:alpha val="0"/>
                </a:srgbClr>
              </a:clrTo>
            </a:clrChange>
          </a:blip>
          <a:srcRect t="21188" b="31727"/>
          <a:stretch>
            <a:fillRect/>
          </a:stretch>
        </p:blipFill>
        <p:spPr>
          <a:xfrm>
            <a:off x="0" y="3977680"/>
            <a:ext cx="9144000" cy="2880320"/>
          </a:xfrm>
          <a:prstGeom prst="rect">
            <a:avLst/>
          </a:prstGeom>
        </p:spPr>
      </p:pic>
      <p:sp>
        <p:nvSpPr>
          <p:cNvPr id="6" name="5 CuadroTexto"/>
          <p:cNvSpPr txBox="1"/>
          <p:nvPr/>
        </p:nvSpPr>
        <p:spPr>
          <a:xfrm>
            <a:off x="1325033" y="857232"/>
            <a:ext cx="2000264" cy="369332"/>
          </a:xfrm>
          <a:prstGeom prst="rect">
            <a:avLst/>
          </a:prstGeom>
          <a:noFill/>
        </p:spPr>
        <p:txBody>
          <a:bodyPr wrap="square" rtlCol="0">
            <a:spAutoFit/>
          </a:bodyPr>
          <a:lstStyle/>
          <a:p>
            <a:r>
              <a:rPr lang="en-US" dirty="0">
                <a:solidFill>
                  <a:prstClr val="black"/>
                </a:solidFill>
              </a:rPr>
              <a:t>Language</a:t>
            </a:r>
          </a:p>
        </p:txBody>
      </p:sp>
      <p:sp>
        <p:nvSpPr>
          <p:cNvPr id="7" name="6 CuadroTexto"/>
          <p:cNvSpPr txBox="1"/>
          <p:nvPr/>
        </p:nvSpPr>
        <p:spPr>
          <a:xfrm>
            <a:off x="6193786" y="857232"/>
            <a:ext cx="2000264" cy="369332"/>
          </a:xfrm>
          <a:prstGeom prst="rect">
            <a:avLst/>
          </a:prstGeom>
          <a:noFill/>
        </p:spPr>
        <p:txBody>
          <a:bodyPr wrap="square" rtlCol="0">
            <a:spAutoFit/>
          </a:bodyPr>
          <a:lstStyle/>
          <a:p>
            <a:r>
              <a:rPr lang="en-US" dirty="0">
                <a:solidFill>
                  <a:prstClr val="black"/>
                </a:solidFill>
              </a:rPr>
              <a:t>Language</a:t>
            </a:r>
            <a:endParaRPr lang="es-AR" dirty="0">
              <a:solidFill>
                <a:prstClr val="black"/>
              </a:solidFill>
            </a:endParaRPr>
          </a:p>
        </p:txBody>
      </p:sp>
    </p:spTree>
    <p:extLst>
      <p:ext uri="{BB962C8B-B14F-4D97-AF65-F5344CB8AC3E}">
        <p14:creationId xmlns:p14="http://schemas.microsoft.com/office/powerpoint/2010/main" val="504163041"/>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12" y="274638"/>
            <a:ext cx="8892988" cy="1143000"/>
          </a:xfrm>
        </p:spPr>
        <p:txBody>
          <a:bodyPr>
            <a:noAutofit/>
          </a:bodyPr>
          <a:lstStyle/>
          <a:p>
            <a:pPr algn="l"/>
            <a:r>
              <a:rPr lang="en-US" sz="2800" dirty="0">
                <a:solidFill>
                  <a:srgbClr val="D2001F"/>
                </a:solidFill>
              </a:rPr>
              <a:t>Using language we can frame our experiences in different ways transforming their impact or influence</a:t>
            </a:r>
          </a:p>
        </p:txBody>
      </p:sp>
      <p:grpSp>
        <p:nvGrpSpPr>
          <p:cNvPr id="3" name="Group 9"/>
          <p:cNvGrpSpPr/>
          <p:nvPr/>
        </p:nvGrpSpPr>
        <p:grpSpPr>
          <a:xfrm>
            <a:off x="687950" y="1834680"/>
            <a:ext cx="3016395" cy="4392649"/>
            <a:chOff x="687950" y="1834680"/>
            <a:chExt cx="3016395" cy="4392649"/>
          </a:xfrm>
        </p:grpSpPr>
        <p:pic>
          <p:nvPicPr>
            <p:cNvPr id="7" name="Picture 6"/>
            <p:cNvPicPr>
              <a:picLocks noChangeAspect="1"/>
            </p:cNvPicPr>
            <p:nvPr/>
          </p:nvPicPr>
          <p:blipFill>
            <a:blip r:embed="rId3"/>
            <a:stretch>
              <a:fillRect/>
            </a:stretch>
          </p:blipFill>
          <p:spPr>
            <a:xfrm>
              <a:off x="687950" y="1834680"/>
              <a:ext cx="3016395" cy="4392649"/>
            </a:xfrm>
            <a:prstGeom prst="rect">
              <a:avLst/>
            </a:prstGeom>
          </p:spPr>
        </p:pic>
        <p:pic>
          <p:nvPicPr>
            <p:cNvPr id="5" name="Picture 4" descr="IMG_8914.CR2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647" y="2335682"/>
              <a:ext cx="2162345" cy="3410926"/>
            </a:xfrm>
            <a:prstGeom prst="rect">
              <a:avLst/>
            </a:prstGeom>
          </p:spPr>
        </p:pic>
      </p:grpSp>
      <p:grpSp>
        <p:nvGrpSpPr>
          <p:cNvPr id="4" name="Group 10"/>
          <p:cNvGrpSpPr/>
          <p:nvPr/>
        </p:nvGrpSpPr>
        <p:grpSpPr>
          <a:xfrm>
            <a:off x="4696112" y="2392072"/>
            <a:ext cx="4193170" cy="3354536"/>
            <a:chOff x="4696112" y="2392072"/>
            <a:chExt cx="4193170" cy="3354536"/>
          </a:xfrm>
        </p:grpSpPr>
        <p:pic>
          <p:nvPicPr>
            <p:cNvPr id="8" name="Picture 7"/>
            <p:cNvPicPr>
              <a:picLocks noChangeAspect="1"/>
            </p:cNvPicPr>
            <p:nvPr/>
          </p:nvPicPr>
          <p:blipFill>
            <a:blip r:embed="rId5"/>
            <a:stretch>
              <a:fillRect/>
            </a:stretch>
          </p:blipFill>
          <p:spPr>
            <a:xfrm>
              <a:off x="4696112" y="2392072"/>
              <a:ext cx="4193170" cy="3354536"/>
            </a:xfrm>
            <a:prstGeom prst="rect">
              <a:avLst/>
            </a:prstGeom>
          </p:spPr>
        </p:pic>
        <p:pic>
          <p:nvPicPr>
            <p:cNvPr id="9" name="Picture 8" descr="IMG_8914.CR2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57548">
              <a:off x="5187029" y="3195050"/>
              <a:ext cx="1430303" cy="2015407"/>
            </a:xfrm>
            <a:prstGeom prst="rect">
              <a:avLst/>
            </a:prstGeom>
          </p:spPr>
        </p:pic>
      </p:grpSp>
    </p:spTree>
    <p:extLst>
      <p:ext uri="{BB962C8B-B14F-4D97-AF65-F5344CB8AC3E}">
        <p14:creationId xmlns:p14="http://schemas.microsoft.com/office/powerpoint/2010/main" val="129433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Marcador de contenido 5" descr="Imagen que contiene agua potable, bebida, botella&#10;&#10;Descripción generada con confianza muy alta">
            <a:extLst>
              <a:ext uri="{FF2B5EF4-FFF2-40B4-BE49-F238E27FC236}">
                <a16:creationId xmlns:a16="http://schemas.microsoft.com/office/drawing/2014/main" xmlns="" id="{FA6EA273-A79A-4AED-9E52-00E21903722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51488" y="492573"/>
            <a:ext cx="4542914" cy="5880796"/>
          </a:xfrm>
          <a:prstGeom prst="rect">
            <a:avLst/>
          </a:prstGeom>
        </p:spPr>
      </p:pic>
      <p:sp>
        <p:nvSpPr>
          <p:cNvPr id="13" name="Rectangle 12">
            <a:extLst>
              <a:ext uri="{FF2B5EF4-FFF2-40B4-BE49-F238E27FC236}">
                <a16:creationId xmlns:a16="http://schemas.microsoft.com/office/drawing/2014/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xmlns="" id="{A3CF01EC-C84B-4178-A199-F054FE36ADC6}"/>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nSpc>
                <a:spcPct val="90000"/>
              </a:lnSpc>
            </a:pPr>
            <a:r>
              <a:rPr lang="en-US" sz="4200" kern="1200" dirty="0">
                <a:solidFill>
                  <a:srgbClr val="FFFFFF"/>
                </a:solidFill>
                <a:latin typeface="+mj-lt"/>
                <a:ea typeface="+mj-ea"/>
                <a:cs typeface="+mj-cs"/>
              </a:rPr>
              <a:t>The bottle of water Dilemma</a:t>
            </a:r>
          </a:p>
        </p:txBody>
      </p:sp>
      <p:sp>
        <p:nvSpPr>
          <p:cNvPr id="7" name="CuadroTexto 6">
            <a:extLst>
              <a:ext uri="{FF2B5EF4-FFF2-40B4-BE49-F238E27FC236}">
                <a16:creationId xmlns:a16="http://schemas.microsoft.com/office/drawing/2014/main" xmlns="" id="{A3C9D797-A8DF-4256-B607-30369F53E2A4}"/>
              </a:ext>
            </a:extLst>
          </p:cNvPr>
          <p:cNvSpPr txBox="1"/>
          <p:nvPr/>
        </p:nvSpPr>
        <p:spPr>
          <a:xfrm rot="990136">
            <a:off x="6734230" y="1075239"/>
            <a:ext cx="11860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LSD</a:t>
            </a:r>
          </a:p>
        </p:txBody>
      </p:sp>
      <p:sp>
        <p:nvSpPr>
          <p:cNvPr id="10" name="Rectangle 3">
            <a:extLst>
              <a:ext uri="{FF2B5EF4-FFF2-40B4-BE49-F238E27FC236}">
                <a16:creationId xmlns:a16="http://schemas.microsoft.com/office/drawing/2014/main" xmlns="" id="{3010F894-23CC-4578-9E75-B7586742422E}"/>
              </a:ext>
            </a:extLst>
          </p:cNvPr>
          <p:cNvSpPr>
            <a:spLocks noChangeArrowheads="1"/>
          </p:cNvSpPr>
          <p:nvPr/>
        </p:nvSpPr>
        <p:spPr bwMode="auto">
          <a:xfrm rot="19922974">
            <a:off x="4162299" y="2740309"/>
            <a:ext cx="1454643" cy="369332"/>
          </a:xfrm>
          <a:prstGeom prst="rect">
            <a:avLst/>
          </a:prstGeom>
          <a:no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s-AR" sz="1800" b="1" i="0" u="none" strike="noStrike" kern="1200" cap="none" spc="0" normalizeH="0" baseline="0" noProof="0">
                <a:ln>
                  <a:noFill/>
                </a:ln>
                <a:solidFill>
                  <a:prstClr val="black"/>
                </a:solidFill>
                <a:effectLst/>
                <a:uLnTx/>
                <a:uFillTx/>
                <a:latin typeface="Calibri"/>
                <a:ea typeface="+mn-ea"/>
                <a:cs typeface="+mn-cs"/>
              </a:rPr>
              <a:t>filthy fluids </a:t>
            </a:r>
          </a:p>
        </p:txBody>
      </p:sp>
      <p:sp>
        <p:nvSpPr>
          <p:cNvPr id="16" name="Rectangle 3">
            <a:extLst>
              <a:ext uri="{FF2B5EF4-FFF2-40B4-BE49-F238E27FC236}">
                <a16:creationId xmlns:a16="http://schemas.microsoft.com/office/drawing/2014/main" xmlns="" id="{1375DBD2-AA69-4F6F-9BF0-BDCCD6C61B09}"/>
              </a:ext>
            </a:extLst>
          </p:cNvPr>
          <p:cNvSpPr>
            <a:spLocks noChangeArrowheads="1"/>
          </p:cNvSpPr>
          <p:nvPr/>
        </p:nvSpPr>
        <p:spPr bwMode="auto">
          <a:xfrm rot="1061559">
            <a:off x="7114194" y="2537973"/>
            <a:ext cx="1454643" cy="369332"/>
          </a:xfrm>
          <a:prstGeom prst="rect">
            <a:avLst/>
          </a:prstGeom>
          <a:no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s-AR" sz="1800" b="1" i="0" u="none" strike="noStrike" kern="1200" cap="none" spc="0" normalizeH="0" baseline="0" noProof="0">
                <a:ln>
                  <a:noFill/>
                </a:ln>
                <a:solidFill>
                  <a:prstClr val="black"/>
                </a:solidFill>
                <a:effectLst/>
                <a:uLnTx/>
                <a:uFillTx/>
                <a:latin typeface="Calibri"/>
                <a:ea typeface="+mn-ea"/>
                <a:cs typeface="+mn-cs"/>
              </a:rPr>
              <a:t>Yucky stuff</a:t>
            </a:r>
          </a:p>
        </p:txBody>
      </p:sp>
    </p:spTree>
    <p:extLst>
      <p:ext uri="{BB962C8B-B14F-4D97-AF65-F5344CB8AC3E}">
        <p14:creationId xmlns:p14="http://schemas.microsoft.com/office/powerpoint/2010/main" val="2843874717"/>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rgbClr val="B40022"/>
                </a:solidFill>
              </a:rPr>
              <a:t>Using RFT in therapy</a:t>
            </a:r>
          </a:p>
        </p:txBody>
      </p:sp>
      <p:sp>
        <p:nvSpPr>
          <p:cNvPr id="5" name="Rectangle 4"/>
          <p:cNvSpPr/>
          <p:nvPr/>
        </p:nvSpPr>
        <p:spPr>
          <a:xfrm>
            <a:off x="4366483" y="2686050"/>
            <a:ext cx="4777517" cy="4154983"/>
          </a:xfrm>
          <a:prstGeom prst="rect">
            <a:avLst/>
          </a:prstGeom>
        </p:spPr>
        <p:txBody>
          <a:bodyPr wrap="square">
            <a:spAutoFit/>
          </a:bodyPr>
          <a:lstStyle/>
          <a:p>
            <a:pPr marL="800100" lvl="1" indent="-342900">
              <a:buFont typeface="Arial"/>
              <a:buChar char="•"/>
            </a:pPr>
            <a:r>
              <a:rPr lang="en-US" sz="2400" b="1" dirty="0">
                <a:solidFill>
                  <a:srgbClr val="002060"/>
                </a:solidFill>
              </a:rPr>
              <a:t>OVERARCHING GOALS</a:t>
            </a:r>
          </a:p>
          <a:p>
            <a:pPr marL="1257300" lvl="2" indent="-342900">
              <a:buFontTx/>
              <a:buChar char="-"/>
            </a:pPr>
            <a:r>
              <a:rPr lang="en-US" sz="2400" b="1" dirty="0">
                <a:solidFill>
                  <a:srgbClr val="002060"/>
                </a:solidFill>
              </a:rPr>
              <a:t>Flexible context sensitivity</a:t>
            </a:r>
          </a:p>
          <a:p>
            <a:pPr marL="1257300" lvl="2" indent="-342900">
              <a:buFontTx/>
              <a:buChar char="-"/>
            </a:pPr>
            <a:r>
              <a:rPr lang="en-US" sz="2400" b="1" dirty="0">
                <a:solidFill>
                  <a:srgbClr val="002060"/>
                </a:solidFill>
              </a:rPr>
              <a:t>Functional coherence</a:t>
            </a:r>
          </a:p>
          <a:p>
            <a:pPr lvl="2"/>
            <a:endParaRPr lang="en-US" sz="2400" b="1" dirty="0">
              <a:solidFill>
                <a:srgbClr val="002060"/>
              </a:solidFill>
            </a:endParaRPr>
          </a:p>
          <a:p>
            <a:pPr marL="800100" lvl="1" indent="-342900">
              <a:buFont typeface="Arial" pitchFamily="34" charset="0"/>
              <a:buChar char="•"/>
            </a:pPr>
            <a:r>
              <a:rPr lang="en-US" sz="2400" b="1" dirty="0">
                <a:solidFill>
                  <a:srgbClr val="002060"/>
                </a:solidFill>
              </a:rPr>
              <a:t>OVERARCHING STRATEGY</a:t>
            </a:r>
          </a:p>
          <a:p>
            <a:pPr marL="1257300" lvl="2" indent="-342900">
              <a:buFontTx/>
              <a:buChar char="-"/>
            </a:pPr>
            <a:r>
              <a:rPr lang="en-US" sz="2400" b="1" dirty="0">
                <a:solidFill>
                  <a:srgbClr val="002060"/>
                </a:solidFill>
              </a:rPr>
              <a:t>Transforming symbolic functions</a:t>
            </a:r>
          </a:p>
          <a:p>
            <a:pPr lvl="2"/>
            <a:r>
              <a:rPr lang="en-US" sz="2400" b="1" dirty="0">
                <a:solidFill>
                  <a:srgbClr val="002060"/>
                </a:solidFill>
                <a:sym typeface="Wingdings"/>
              </a:rPr>
              <a:t> by altering the context</a:t>
            </a:r>
            <a:endParaRPr lang="en-US" sz="2400" b="1" dirty="0">
              <a:solidFill>
                <a:srgbClr val="002060"/>
              </a:solidFill>
            </a:endParaRPr>
          </a:p>
          <a:p>
            <a:pPr marL="800100" lvl="1" indent="-342900">
              <a:buFont typeface="Arial" pitchFamily="34" charset="0"/>
              <a:buChar char="•"/>
            </a:pPr>
            <a:endParaRPr lang="en-US" sz="2400" b="1" dirty="0">
              <a:solidFill>
                <a:srgbClr val="002060"/>
              </a:solidFill>
            </a:endParaRPr>
          </a:p>
          <a:p>
            <a:pPr marL="800100" lvl="1" indent="-342900">
              <a:buFont typeface="Arial" pitchFamily="34" charset="0"/>
              <a:buChar char="•"/>
            </a:pPr>
            <a:endParaRPr lang="en-US" sz="2400" b="1" dirty="0"/>
          </a:p>
        </p:txBody>
      </p:sp>
      <p:sp>
        <p:nvSpPr>
          <p:cNvPr id="7" name="TextBox 6"/>
          <p:cNvSpPr txBox="1"/>
          <p:nvPr/>
        </p:nvSpPr>
        <p:spPr>
          <a:xfrm>
            <a:off x="6058677" y="1792069"/>
            <a:ext cx="2807905" cy="646331"/>
          </a:xfrm>
          <a:prstGeom prst="rect">
            <a:avLst/>
          </a:prstGeom>
          <a:noFill/>
        </p:spPr>
        <p:txBody>
          <a:bodyPr wrap="none" rtlCol="0">
            <a:spAutoFit/>
          </a:bodyPr>
          <a:lstStyle/>
          <a:p>
            <a:r>
              <a:rPr lang="en-US" sz="3600" b="1" u="sng" dirty="0">
                <a:solidFill>
                  <a:srgbClr val="002060"/>
                </a:solidFill>
              </a:rPr>
              <a:t>FRAMEWORK</a:t>
            </a:r>
          </a:p>
        </p:txBody>
      </p:sp>
      <p:pic>
        <p:nvPicPr>
          <p:cNvPr id="9" name="8 Imagen" descr="coherencia.jpg"/>
          <p:cNvPicPr>
            <a:picLocks noChangeAspect="1"/>
          </p:cNvPicPr>
          <p:nvPr/>
        </p:nvPicPr>
        <p:blipFill>
          <a:blip r:embed="rId4"/>
          <a:stretch>
            <a:fillRect/>
          </a:stretch>
        </p:blipFill>
        <p:spPr>
          <a:xfrm>
            <a:off x="1027533" y="3088432"/>
            <a:ext cx="3654101" cy="2436067"/>
          </a:xfrm>
          <a:prstGeom prst="rect">
            <a:avLst/>
          </a:prstGeom>
        </p:spPr>
      </p:pic>
    </p:spTree>
    <p:extLst>
      <p:ext uri="{BB962C8B-B14F-4D97-AF65-F5344CB8AC3E}">
        <p14:creationId xmlns:p14="http://schemas.microsoft.com/office/powerpoint/2010/main" val="228064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D2001F"/>
                </a:solidFill>
              </a:rPr>
              <a:t>Overarching Goals</a:t>
            </a:r>
          </a:p>
        </p:txBody>
      </p:sp>
      <p:sp>
        <p:nvSpPr>
          <p:cNvPr id="3" name="Content Placeholder 2"/>
          <p:cNvSpPr>
            <a:spLocks noGrp="1"/>
          </p:cNvSpPr>
          <p:nvPr>
            <p:ph idx="1"/>
          </p:nvPr>
        </p:nvSpPr>
        <p:spPr>
          <a:xfrm>
            <a:off x="457200" y="1821914"/>
            <a:ext cx="8229600" cy="4525963"/>
          </a:xfrm>
        </p:spPr>
        <p:txBody>
          <a:bodyPr>
            <a:normAutofit/>
          </a:bodyPr>
          <a:lstStyle/>
          <a:p>
            <a:r>
              <a:rPr lang="en-US" b="1" dirty="0"/>
              <a:t>Shape flexible context sensitivity:</a:t>
            </a:r>
          </a:p>
          <a:p>
            <a:pPr marL="0" indent="0">
              <a:buNone/>
            </a:pPr>
            <a:r>
              <a:rPr lang="en-US" i="1" dirty="0"/>
              <a:t>Capacity to notice various features of the context and to respond to what is most relevant.</a:t>
            </a:r>
          </a:p>
          <a:p>
            <a:endParaRPr lang="en-US" dirty="0"/>
          </a:p>
          <a:p>
            <a:r>
              <a:rPr lang="en-US" b="1" dirty="0"/>
              <a:t>Shape functional coherence:</a:t>
            </a:r>
          </a:p>
          <a:p>
            <a:pPr marL="0" indent="0">
              <a:buNone/>
            </a:pPr>
            <a:r>
              <a:rPr lang="en-US" i="1" dirty="0"/>
              <a:t>Thinking and making choices based on wholeness and effectiveness, so that actions are taken in the service of meaningful living.</a:t>
            </a:r>
          </a:p>
        </p:txBody>
      </p:sp>
    </p:spTree>
    <p:extLst>
      <p:ext uri="{BB962C8B-B14F-4D97-AF65-F5344CB8AC3E}">
        <p14:creationId xmlns:p14="http://schemas.microsoft.com/office/powerpoint/2010/main" val="354264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rgbClr val="B40022"/>
                </a:solidFill>
              </a:rPr>
              <a:t>Using RFT in therapy</a:t>
            </a:r>
          </a:p>
        </p:txBody>
      </p:sp>
      <p:sp>
        <p:nvSpPr>
          <p:cNvPr id="6" name="Rectangle 5"/>
          <p:cNvSpPr/>
          <p:nvPr/>
        </p:nvSpPr>
        <p:spPr>
          <a:xfrm>
            <a:off x="4555958" y="2686050"/>
            <a:ext cx="4572000" cy="3416320"/>
          </a:xfrm>
          <a:prstGeom prst="rect">
            <a:avLst/>
          </a:prstGeom>
        </p:spPr>
        <p:txBody>
          <a:bodyPr>
            <a:spAutoFit/>
          </a:bodyPr>
          <a:lstStyle/>
          <a:p>
            <a:pPr marL="800100" lvl="1" indent="-342900">
              <a:buFont typeface="Arial" pitchFamily="34" charset="0"/>
              <a:buChar char="•"/>
            </a:pPr>
            <a:r>
              <a:rPr lang="en-US" sz="2400" b="1" dirty="0">
                <a:solidFill>
                  <a:schemeClr val="accent3">
                    <a:lumMod val="50000"/>
                  </a:schemeClr>
                </a:solidFill>
              </a:rPr>
              <a:t>Coordination &amp; distinction</a:t>
            </a:r>
          </a:p>
          <a:p>
            <a:pPr lvl="1"/>
            <a:endParaRPr lang="en-US" sz="800" b="1" dirty="0">
              <a:solidFill>
                <a:schemeClr val="accent3">
                  <a:lumMod val="50000"/>
                </a:schemeClr>
              </a:solidFill>
            </a:endParaRPr>
          </a:p>
          <a:p>
            <a:pPr marL="800100" lvl="1" indent="-342900">
              <a:buFont typeface="Arial" pitchFamily="34" charset="0"/>
              <a:buChar char="•"/>
            </a:pPr>
            <a:r>
              <a:rPr lang="en-US" sz="2400" b="1" dirty="0">
                <a:solidFill>
                  <a:schemeClr val="accent3">
                    <a:lumMod val="50000"/>
                  </a:schemeClr>
                </a:solidFill>
              </a:rPr>
              <a:t>Opposition</a:t>
            </a:r>
          </a:p>
          <a:p>
            <a:pPr lvl="1"/>
            <a:endParaRPr lang="en-US" sz="800" b="1" dirty="0">
              <a:solidFill>
                <a:schemeClr val="accent3">
                  <a:lumMod val="50000"/>
                </a:schemeClr>
              </a:solidFill>
            </a:endParaRPr>
          </a:p>
          <a:p>
            <a:pPr marL="800100" lvl="1" indent="-342900">
              <a:buFont typeface="Arial" pitchFamily="34" charset="0"/>
              <a:buChar char="•"/>
            </a:pPr>
            <a:r>
              <a:rPr lang="en-US" sz="2400" b="1" dirty="0">
                <a:solidFill>
                  <a:schemeClr val="accent3">
                    <a:lumMod val="50000"/>
                  </a:schemeClr>
                </a:solidFill>
              </a:rPr>
              <a:t>Comparison</a:t>
            </a:r>
          </a:p>
          <a:p>
            <a:pPr marL="800100" lvl="1" indent="-342900">
              <a:buFont typeface="Arial" pitchFamily="34" charset="0"/>
              <a:buChar char="•"/>
            </a:pPr>
            <a:endParaRPr lang="en-US" sz="800" b="1" dirty="0">
              <a:solidFill>
                <a:schemeClr val="accent3">
                  <a:lumMod val="50000"/>
                </a:schemeClr>
              </a:solidFill>
            </a:endParaRPr>
          </a:p>
          <a:p>
            <a:pPr marL="800100" lvl="1" indent="-342900">
              <a:buFont typeface="Arial" pitchFamily="34" charset="0"/>
              <a:buChar char="•"/>
            </a:pPr>
            <a:r>
              <a:rPr lang="en-US" sz="2400" b="1" dirty="0">
                <a:solidFill>
                  <a:schemeClr val="accent3">
                    <a:lumMod val="50000"/>
                  </a:schemeClr>
                </a:solidFill>
              </a:rPr>
              <a:t>Condition</a:t>
            </a:r>
          </a:p>
          <a:p>
            <a:pPr marL="800100" lvl="1" indent="-342900">
              <a:buFont typeface="Arial" pitchFamily="34" charset="0"/>
              <a:buChar char="•"/>
            </a:pPr>
            <a:endParaRPr lang="en-US" sz="800" b="1" dirty="0">
              <a:solidFill>
                <a:schemeClr val="accent3">
                  <a:lumMod val="50000"/>
                </a:schemeClr>
              </a:solidFill>
            </a:endParaRPr>
          </a:p>
          <a:p>
            <a:pPr marL="800100" lvl="1" indent="-342900">
              <a:buFont typeface="Arial" pitchFamily="34" charset="0"/>
              <a:buChar char="•"/>
            </a:pPr>
            <a:r>
              <a:rPr lang="en-US" sz="2400" b="1" dirty="0">
                <a:solidFill>
                  <a:schemeClr val="accent3">
                    <a:lumMod val="50000"/>
                  </a:schemeClr>
                </a:solidFill>
              </a:rPr>
              <a:t>Deictic</a:t>
            </a:r>
          </a:p>
          <a:p>
            <a:pPr marL="800100" lvl="1" indent="-342900">
              <a:buFont typeface="Arial" pitchFamily="34" charset="0"/>
              <a:buChar char="•"/>
            </a:pPr>
            <a:endParaRPr lang="en-US" sz="800" b="1" dirty="0">
              <a:solidFill>
                <a:schemeClr val="accent3">
                  <a:lumMod val="50000"/>
                </a:schemeClr>
              </a:solidFill>
            </a:endParaRPr>
          </a:p>
          <a:p>
            <a:pPr marL="800100" lvl="1" indent="-342900">
              <a:buFont typeface="Arial" pitchFamily="34" charset="0"/>
              <a:buChar char="•"/>
            </a:pPr>
            <a:r>
              <a:rPr lang="en-US" sz="2400" b="1" dirty="0">
                <a:solidFill>
                  <a:schemeClr val="accent3">
                    <a:lumMod val="50000"/>
                  </a:schemeClr>
                </a:solidFill>
              </a:rPr>
              <a:t>Hierarchy</a:t>
            </a:r>
          </a:p>
          <a:p>
            <a:pPr marL="800100" lvl="1" indent="-342900">
              <a:buFont typeface="Arial" pitchFamily="34" charset="0"/>
              <a:buChar char="•"/>
            </a:pPr>
            <a:endParaRPr lang="en-US" sz="800" b="1" dirty="0">
              <a:solidFill>
                <a:schemeClr val="accent3">
                  <a:lumMod val="50000"/>
                </a:schemeClr>
              </a:solidFill>
            </a:endParaRPr>
          </a:p>
          <a:p>
            <a:pPr marL="800100" lvl="1" indent="-342900">
              <a:buFont typeface="Arial" pitchFamily="34" charset="0"/>
              <a:buChar char="•"/>
            </a:pPr>
            <a:r>
              <a:rPr lang="en-US" sz="2400" b="1" dirty="0">
                <a:solidFill>
                  <a:schemeClr val="accent3">
                    <a:lumMod val="50000"/>
                  </a:schemeClr>
                </a:solidFill>
              </a:rPr>
              <a:t>Combination of relations</a:t>
            </a:r>
          </a:p>
        </p:txBody>
      </p:sp>
      <p:sp>
        <p:nvSpPr>
          <p:cNvPr id="8" name="TextBox 7"/>
          <p:cNvSpPr txBox="1"/>
          <p:nvPr/>
        </p:nvSpPr>
        <p:spPr>
          <a:xfrm>
            <a:off x="4957594" y="1810433"/>
            <a:ext cx="3729206" cy="646331"/>
          </a:xfrm>
          <a:prstGeom prst="rect">
            <a:avLst/>
          </a:prstGeom>
          <a:noFill/>
        </p:spPr>
        <p:txBody>
          <a:bodyPr wrap="none" rtlCol="0">
            <a:spAutoFit/>
          </a:bodyPr>
          <a:lstStyle/>
          <a:p>
            <a:r>
              <a:rPr lang="en-US" sz="3600" b="1" u="sng" dirty="0">
                <a:solidFill>
                  <a:schemeClr val="accent3">
                    <a:lumMod val="50000"/>
                  </a:schemeClr>
                </a:solidFill>
              </a:rPr>
              <a:t>LANGUAGE TOOLS</a:t>
            </a:r>
          </a:p>
        </p:txBody>
      </p:sp>
      <p:pic>
        <p:nvPicPr>
          <p:cNvPr id="9" name="8 Imagen" descr="0314651_PE514070_S5.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101013" y="2456764"/>
            <a:ext cx="3212976" cy="3212976"/>
          </a:xfrm>
          <a:prstGeom prst="rect">
            <a:avLst/>
          </a:prstGeom>
        </p:spPr>
      </p:pic>
    </p:spTree>
    <p:extLst>
      <p:ext uri="{BB962C8B-B14F-4D97-AF65-F5344CB8AC3E}">
        <p14:creationId xmlns:p14="http://schemas.microsoft.com/office/powerpoint/2010/main" val="228064073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40022"/>
                </a:solidFill>
              </a:rPr>
              <a:t>4 Guiding Principles</a:t>
            </a:r>
          </a:p>
        </p:txBody>
      </p:sp>
      <p:sp>
        <p:nvSpPr>
          <p:cNvPr id="3" name="Content Placeholder 2"/>
          <p:cNvSpPr>
            <a:spLocks noGrp="1"/>
          </p:cNvSpPr>
          <p:nvPr>
            <p:ph idx="1"/>
          </p:nvPr>
        </p:nvSpPr>
        <p:spPr>
          <a:xfrm>
            <a:off x="457200" y="1814386"/>
            <a:ext cx="8229600" cy="4525963"/>
          </a:xfrm>
        </p:spPr>
        <p:txBody>
          <a:bodyPr>
            <a:normAutofit lnSpcReduction="10000"/>
          </a:bodyPr>
          <a:lstStyle/>
          <a:p>
            <a:r>
              <a:rPr lang="en-US" b="1" dirty="0"/>
              <a:t>Experiential</a:t>
            </a:r>
            <a:r>
              <a:rPr lang="en-US" dirty="0"/>
              <a:t> (rather than didactic)</a:t>
            </a:r>
          </a:p>
          <a:p>
            <a:endParaRPr lang="en-US" dirty="0"/>
          </a:p>
          <a:p>
            <a:r>
              <a:rPr lang="en-US" b="1" dirty="0"/>
              <a:t>Pragmatic/Functional </a:t>
            </a:r>
            <a:r>
              <a:rPr lang="en-US" dirty="0"/>
              <a:t>(rather than essential/social coherence)</a:t>
            </a:r>
          </a:p>
          <a:p>
            <a:endParaRPr lang="en-US" dirty="0"/>
          </a:p>
          <a:p>
            <a:r>
              <a:rPr lang="en-US" b="1" dirty="0"/>
              <a:t>Integrative</a:t>
            </a:r>
            <a:r>
              <a:rPr lang="en-US" dirty="0"/>
              <a:t> (rather than suppressive)</a:t>
            </a:r>
          </a:p>
          <a:p>
            <a:endParaRPr lang="en-US" dirty="0"/>
          </a:p>
          <a:p>
            <a:r>
              <a:rPr lang="en-US" b="1" dirty="0"/>
              <a:t>Contextual</a:t>
            </a:r>
            <a:r>
              <a:rPr lang="en-US" dirty="0"/>
              <a:t> (rather than mechanistic)</a:t>
            </a:r>
          </a:p>
        </p:txBody>
      </p:sp>
    </p:spTree>
    <p:extLst>
      <p:ext uri="{BB962C8B-B14F-4D97-AF65-F5344CB8AC3E}">
        <p14:creationId xmlns:p14="http://schemas.microsoft.com/office/powerpoint/2010/main" val="290678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3146" y="6164995"/>
            <a:ext cx="720854" cy="693005"/>
          </a:xfrm>
          <a:prstGeom prst="rect">
            <a:avLst/>
          </a:prstGeom>
        </p:spPr>
      </p:pic>
      <p:sp>
        <p:nvSpPr>
          <p:cNvPr id="4" name="Rectangle 3"/>
          <p:cNvSpPr/>
          <p:nvPr/>
        </p:nvSpPr>
        <p:spPr>
          <a:xfrm>
            <a:off x="457200" y="1317486"/>
            <a:ext cx="7799294" cy="707886"/>
          </a:xfrm>
          <a:prstGeom prst="rect">
            <a:avLst/>
          </a:prstGeom>
          <a:noFill/>
        </p:spPr>
        <p:txBody>
          <a:bodyPr wrap="square" lIns="91440" tIns="45720" rIns="91440" bIns="45720">
            <a:spAutoFit/>
          </a:bodyPr>
          <a:lstStyle/>
          <a:p>
            <a:pPr algn="ctr"/>
            <a:r>
              <a:rPr lang="en-US" sz="4000" b="1" cap="none" spc="0" dirty="0">
                <a:ln w="0"/>
                <a:solidFill>
                  <a:schemeClr val="accent1"/>
                </a:solidFill>
                <a:effectLst>
                  <a:outerShdw blurRad="38100" dist="25400" dir="5400000" algn="ctr" rotWithShape="0">
                    <a:srgbClr val="6E747A">
                      <a:alpha val="43000"/>
                    </a:srgbClr>
                  </a:outerShdw>
                </a:effectLst>
              </a:rPr>
              <a:t>Need CE credit for this session?</a:t>
            </a:r>
          </a:p>
        </p:txBody>
      </p:sp>
      <p:sp>
        <p:nvSpPr>
          <p:cNvPr id="6" name="Rectangle 5"/>
          <p:cNvSpPr/>
          <p:nvPr/>
        </p:nvSpPr>
        <p:spPr>
          <a:xfrm>
            <a:off x="1758978" y="2216479"/>
            <a:ext cx="5049780" cy="1938992"/>
          </a:xfrm>
          <a:prstGeom prst="rect">
            <a:avLst/>
          </a:prstGeom>
          <a:noFill/>
        </p:spPr>
        <p:txBody>
          <a:bodyPr wrap="none" lIns="91440" tIns="45720" rIns="91440" bIns="45720">
            <a:spAutoFit/>
          </a:bodyPr>
          <a:lstStyle/>
          <a:p>
            <a:pPr algn="ctr"/>
            <a:r>
              <a:rPr lang="en-US" sz="4000" dirty="0">
                <a:ln w="0"/>
                <a:solidFill>
                  <a:schemeClr val="accent6">
                    <a:lumMod val="75000"/>
                  </a:schemeClr>
                </a:solidFill>
                <a:effectLst>
                  <a:outerShdw blurRad="38100" dist="25400" dir="5400000" algn="ctr" rotWithShape="0">
                    <a:srgbClr val="6E747A">
                      <a:alpha val="43000"/>
                    </a:srgbClr>
                  </a:outerShdw>
                </a:effectLst>
                <a:latin typeface="Bahnschrift Condensed" panose="020B0502040204020203" pitchFamily="34" charset="0"/>
              </a:rPr>
              <a:t>Please don’t forget to sign in, </a:t>
            </a:r>
          </a:p>
          <a:p>
            <a:pPr algn="ctr"/>
            <a:r>
              <a:rPr lang="en-US" sz="4000" dirty="0">
                <a:ln w="0"/>
                <a:solidFill>
                  <a:schemeClr val="accent6">
                    <a:lumMod val="75000"/>
                  </a:schemeClr>
                </a:solidFill>
                <a:effectLst>
                  <a:outerShdw blurRad="38100" dist="25400" dir="5400000" algn="ctr" rotWithShape="0">
                    <a:srgbClr val="6E747A">
                      <a:alpha val="43000"/>
                    </a:srgbClr>
                  </a:outerShdw>
                </a:effectLst>
                <a:latin typeface="Bahnschrift Condensed" panose="020B0502040204020203" pitchFamily="34" charset="0"/>
              </a:rPr>
              <a:t>in order to have your </a:t>
            </a:r>
          </a:p>
          <a:p>
            <a:pPr algn="ctr"/>
            <a:r>
              <a:rPr lang="en-US" sz="4000" dirty="0">
                <a:ln w="0"/>
                <a:solidFill>
                  <a:schemeClr val="accent6">
                    <a:lumMod val="75000"/>
                  </a:schemeClr>
                </a:solidFill>
                <a:effectLst>
                  <a:outerShdw blurRad="38100" dist="25400" dir="5400000" algn="ctr" rotWithShape="0">
                    <a:srgbClr val="6E747A">
                      <a:alpha val="43000"/>
                    </a:srgbClr>
                  </a:outerShdw>
                </a:effectLst>
                <a:latin typeface="Bahnschrift Condensed" panose="020B0502040204020203" pitchFamily="34" charset="0"/>
              </a:rPr>
              <a:t>attendance tracked</a:t>
            </a:r>
            <a:endParaRPr lang="en-US" sz="4000" cap="none" spc="0" dirty="0">
              <a:ln w="0"/>
              <a:solidFill>
                <a:schemeClr val="accent6">
                  <a:lumMod val="75000"/>
                </a:schemeClr>
              </a:solidFill>
              <a:effectLst>
                <a:outerShdw blurRad="38100" dist="25400" dir="5400000" algn="ctr" rotWithShape="0">
                  <a:srgbClr val="6E747A">
                    <a:alpha val="43000"/>
                  </a:srgbClr>
                </a:outerShdw>
              </a:effectLst>
              <a:latin typeface="Bahnschrift Condensed" panose="020B0502040204020203" pitchFamily="34" charset="0"/>
            </a:endParaRPr>
          </a:p>
        </p:txBody>
      </p:sp>
      <p:pic>
        <p:nvPicPr>
          <p:cNvPr id="2" name="Picture 1">
            <a:extLst>
              <a:ext uri="{FF2B5EF4-FFF2-40B4-BE49-F238E27FC236}">
                <a16:creationId xmlns="" xmlns:a16="http://schemas.microsoft.com/office/drawing/2014/main" id="{6EB9AF8E-A752-420E-AABB-DA9069D49C86}"/>
              </a:ext>
            </a:extLst>
          </p:cNvPr>
          <p:cNvPicPr>
            <a:picLocks noChangeAspect="1"/>
          </p:cNvPicPr>
          <p:nvPr/>
        </p:nvPicPr>
        <p:blipFill>
          <a:blip r:embed="rId3"/>
          <a:stretch>
            <a:fillRect/>
          </a:stretch>
        </p:blipFill>
        <p:spPr>
          <a:xfrm>
            <a:off x="3092824" y="4238876"/>
            <a:ext cx="2166937" cy="2009524"/>
          </a:xfrm>
          <a:prstGeom prst="rect">
            <a:avLst/>
          </a:prstGeom>
        </p:spPr>
      </p:pic>
    </p:spTree>
    <p:extLst>
      <p:ext uri="{BB962C8B-B14F-4D97-AF65-F5344CB8AC3E}">
        <p14:creationId xmlns:p14="http://schemas.microsoft.com/office/powerpoint/2010/main" val="24260842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594678"/>
            <a:ext cx="8915400" cy="1143000"/>
          </a:xfrm>
        </p:spPr>
        <p:txBody>
          <a:bodyPr>
            <a:noAutofit/>
          </a:bodyPr>
          <a:lstStyle/>
          <a:p>
            <a:r>
              <a:rPr lang="en-US" sz="4000" b="1" dirty="0">
                <a:solidFill>
                  <a:srgbClr val="E70019"/>
                </a:solidFill>
              </a:rPr>
              <a:t>Continuing Education Commercial Disclosure Requirement</a:t>
            </a:r>
            <a:br>
              <a:rPr lang="en-US" sz="4000" b="1" dirty="0">
                <a:solidFill>
                  <a:srgbClr val="E70019"/>
                </a:solidFill>
              </a:rPr>
            </a:br>
            <a:r>
              <a:rPr lang="en-US" sz="3800" b="1" dirty="0">
                <a:solidFill>
                  <a:srgbClr val="E70019"/>
                </a:solidFill>
              </a:rPr>
              <a:t> </a:t>
            </a:r>
          </a:p>
        </p:txBody>
      </p:sp>
      <p:sp>
        <p:nvSpPr>
          <p:cNvPr id="9219" name="Content Placeholder 2"/>
          <p:cNvSpPr>
            <a:spLocks noGrp="1"/>
          </p:cNvSpPr>
          <p:nvPr>
            <p:ph idx="1"/>
          </p:nvPr>
        </p:nvSpPr>
        <p:spPr/>
        <p:txBody>
          <a:bodyPr>
            <a:normAutofit/>
          </a:bodyPr>
          <a:lstStyle/>
          <a:p>
            <a:pPr defTabSz="457200" fontAlgn="base">
              <a:spcBef>
                <a:spcPct val="0"/>
              </a:spcBef>
              <a:spcAft>
                <a:spcPct val="0"/>
              </a:spcAft>
            </a:pPr>
            <a:endParaRPr lang="en-US" sz="2800" b="1" dirty="0"/>
          </a:p>
          <a:p>
            <a:pPr marL="0" indent="0" fontAlgn="base">
              <a:spcBef>
                <a:spcPct val="0"/>
              </a:spcBef>
              <a:spcAft>
                <a:spcPct val="0"/>
              </a:spcAft>
              <a:buNone/>
            </a:pPr>
            <a:r>
              <a:rPr lang="en-US" altLang="en-US" sz="2800" dirty="0"/>
              <a:t>The following presenters of this CE activity have financial relationships with commercial interests to disclose:</a:t>
            </a:r>
          </a:p>
          <a:p>
            <a:pPr marL="0" indent="0" defTabSz="457200" fontAlgn="base">
              <a:spcBef>
                <a:spcPct val="0"/>
              </a:spcBef>
              <a:spcAft>
                <a:spcPct val="0"/>
              </a:spcAft>
              <a:buNone/>
            </a:pPr>
            <a:endParaRPr lang="en-US" sz="2800" dirty="0"/>
          </a:p>
          <a:p>
            <a:pPr marL="0" indent="0" defTabSz="457200" fontAlgn="base">
              <a:spcBef>
                <a:spcPct val="0"/>
              </a:spcBef>
              <a:spcAft>
                <a:spcPct val="0"/>
              </a:spcAft>
              <a:buNone/>
            </a:pPr>
            <a:r>
              <a:rPr lang="en-US" sz="2800" dirty="0" smtClean="0"/>
              <a:t>Fabian </a:t>
            </a:r>
            <a:r>
              <a:rPr lang="en-US" sz="2800" dirty="0" err="1" smtClean="0"/>
              <a:t>Olaz</a:t>
            </a:r>
            <a:r>
              <a:rPr lang="en-US" sz="2800" dirty="0" smtClean="0"/>
              <a:t>, </a:t>
            </a:r>
            <a:r>
              <a:rPr lang="en-US" sz="2800" dirty="0"/>
              <a:t>Ph.D.</a:t>
            </a:r>
          </a:p>
          <a:p>
            <a:pPr marL="0" indent="0" defTabSz="457200" fontAlgn="base">
              <a:spcBef>
                <a:spcPct val="0"/>
              </a:spcBef>
              <a:spcAft>
                <a:spcPct val="0"/>
              </a:spcAft>
              <a:buNone/>
            </a:pPr>
            <a:r>
              <a:rPr lang="en-US" sz="2800" dirty="0"/>
              <a:t>Book Royalties: New Harbinger</a:t>
            </a:r>
          </a:p>
          <a:p>
            <a:pPr marL="0" indent="0" defTabSz="457200" fontAlgn="base">
              <a:spcBef>
                <a:spcPct val="0"/>
              </a:spcBef>
              <a:spcAft>
                <a:spcPct val="0"/>
              </a:spcAft>
              <a:buNone/>
            </a:pPr>
            <a:endParaRPr lang="en-US" sz="2800" dirty="0"/>
          </a:p>
          <a:p>
            <a:pPr marL="0" indent="0" defTabSz="457200" fontAlgn="base">
              <a:spcBef>
                <a:spcPct val="0"/>
              </a:spcBef>
              <a:spcAft>
                <a:spcPct val="0"/>
              </a:spcAft>
              <a:buNone/>
            </a:pPr>
            <a:r>
              <a:rPr lang="en-US" sz="2800" dirty="0"/>
              <a:t>Matthieu Villatte, PhD</a:t>
            </a:r>
          </a:p>
          <a:p>
            <a:pPr marL="0" indent="0" defTabSz="457200" fontAlgn="base">
              <a:spcBef>
                <a:spcPct val="0"/>
              </a:spcBef>
              <a:spcAft>
                <a:spcPct val="0"/>
              </a:spcAft>
              <a:buNone/>
            </a:pPr>
            <a:r>
              <a:rPr lang="en-US" sz="2800" dirty="0"/>
              <a:t>Book Royalties: Guilford Press</a:t>
            </a:r>
          </a:p>
          <a:p>
            <a:pPr eaLnBrk="1" hangingPunct="1"/>
            <a:endParaRPr lang="en-US" dirty="0"/>
          </a:p>
        </p:txBody>
      </p:sp>
    </p:spTree>
    <p:extLst>
      <p:ext uri="{BB962C8B-B14F-4D97-AF65-F5344CB8AC3E}">
        <p14:creationId xmlns:p14="http://schemas.microsoft.com/office/powerpoint/2010/main" val="34933973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866122" y="933061"/>
            <a:ext cx="6831022" cy="1143000"/>
          </a:xfrm>
        </p:spPr>
        <p:txBody>
          <a:bodyPr>
            <a:normAutofit fontScale="90000"/>
          </a:bodyPr>
          <a:lstStyle/>
          <a:p>
            <a:r>
              <a:rPr lang="en-US" dirty="0">
                <a:solidFill>
                  <a:srgbClr val="B40022"/>
                </a:solidFill>
              </a:rPr>
              <a:t>RFT: A Contextual Behavioral approach to language and cognition</a:t>
            </a:r>
          </a:p>
        </p:txBody>
      </p:sp>
      <p:pic>
        <p:nvPicPr>
          <p:cNvPr id="4" name="3 Marcador de contenido" descr="desarrollo-lenguaje-bebes.jp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a:off x="1203649" y="3734110"/>
            <a:ext cx="7940351" cy="312388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3649" y="1417638"/>
            <a:ext cx="7940350" cy="1143000"/>
          </a:xfrm>
        </p:spPr>
        <p:txBody>
          <a:bodyPr>
            <a:noAutofit/>
          </a:bodyPr>
          <a:lstStyle/>
          <a:p>
            <a:r>
              <a:rPr lang="en-US" sz="6000" dirty="0">
                <a:solidFill>
                  <a:srgbClr val="B40022"/>
                </a:solidFill>
              </a:rPr>
              <a:t>So, what is Clinical RFT?</a:t>
            </a:r>
          </a:p>
        </p:txBody>
      </p:sp>
      <p:sp>
        <p:nvSpPr>
          <p:cNvPr id="4" name="Content Placeholder 3"/>
          <p:cNvSpPr>
            <a:spLocks noGrp="1"/>
          </p:cNvSpPr>
          <p:nvPr>
            <p:ph idx="1"/>
          </p:nvPr>
        </p:nvSpPr>
        <p:spPr>
          <a:xfrm>
            <a:off x="1856791" y="3549607"/>
            <a:ext cx="6682345" cy="821791"/>
          </a:xfrm>
        </p:spPr>
        <p:txBody>
          <a:bodyPr>
            <a:noAutofit/>
          </a:bodyPr>
          <a:lstStyle/>
          <a:p>
            <a:pPr marL="0" indent="0">
              <a:buNone/>
            </a:pPr>
            <a:r>
              <a:rPr lang="en-US" b="1" dirty="0">
                <a:sym typeface="Wingdings"/>
              </a:rPr>
              <a:t> Using RFT principles to make language a clinical tool</a:t>
            </a:r>
            <a:endParaRPr lang="en-US" b="1" dirty="0"/>
          </a:p>
        </p:txBody>
      </p:sp>
    </p:spTree>
    <p:extLst>
      <p:ext uri="{BB962C8B-B14F-4D97-AF65-F5344CB8AC3E}">
        <p14:creationId xmlns:p14="http://schemas.microsoft.com/office/powerpoint/2010/main" val="144920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thinking_thought-bubble_man_doubt_veer_3077149_M.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52535" y="779694"/>
            <a:ext cx="9137089" cy="6093296"/>
          </a:xfrm>
          <a:prstGeom prst="rect">
            <a:avLst/>
          </a:prstGeom>
        </p:spPr>
      </p:pic>
      <p:sp>
        <p:nvSpPr>
          <p:cNvPr id="2" name="1 Título"/>
          <p:cNvSpPr>
            <a:spLocks noGrp="1"/>
          </p:cNvSpPr>
          <p:nvPr>
            <p:ph type="title"/>
          </p:nvPr>
        </p:nvSpPr>
        <p:spPr/>
        <p:txBody>
          <a:bodyPr>
            <a:normAutofit/>
          </a:bodyPr>
          <a:lstStyle/>
          <a:p>
            <a:r>
              <a:rPr lang="en-US" sz="4000" dirty="0">
                <a:solidFill>
                  <a:srgbClr val="B40022"/>
                </a:solidFill>
              </a:rPr>
              <a:t>Language is a Behavior</a:t>
            </a:r>
          </a:p>
        </p:txBody>
      </p:sp>
      <p:pic>
        <p:nvPicPr>
          <p:cNvPr id="4" name="3 Marcador de contenido" descr="Martillo.jpg"/>
          <p:cNvPicPr>
            <a:picLocks noGrp="1" noChangeAspect="1"/>
          </p:cNvPicPr>
          <p:nvPr>
            <p:ph idx="1"/>
          </p:nvPr>
        </p:nvPicPr>
        <p:blipFill>
          <a:blip r:embed="rId4" cstate="print">
            <a:clrChange>
              <a:clrFrom>
                <a:srgbClr val="FFFFFF"/>
              </a:clrFrom>
              <a:clrTo>
                <a:srgbClr val="FFFFFF">
                  <a:alpha val="0"/>
                </a:srgbClr>
              </a:clrTo>
            </a:clrChange>
          </a:blip>
          <a:stretch>
            <a:fillRect/>
          </a:stretch>
        </p:blipFill>
        <p:spPr>
          <a:xfrm rot="1739316">
            <a:off x="5559629" y="2358367"/>
            <a:ext cx="3131505" cy="161648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539"/>
            <a:ext cx="8229600" cy="1143000"/>
          </a:xfrm>
        </p:spPr>
        <p:txBody>
          <a:bodyPr>
            <a:noAutofit/>
          </a:bodyPr>
          <a:lstStyle/>
          <a:p>
            <a:pPr algn="l"/>
            <a:r>
              <a:rPr lang="en-US" sz="2800" dirty="0">
                <a:solidFill>
                  <a:srgbClr val="D2001F"/>
                </a:solidFill>
              </a:rPr>
              <a:t>Language/cognition is the learned behavior of building and responding to symbolic relations between events. </a:t>
            </a:r>
          </a:p>
        </p:txBody>
      </p:sp>
      <p:pic>
        <p:nvPicPr>
          <p:cNvPr id="5" name="Picture 4"/>
          <p:cNvPicPr>
            <a:picLocks noChangeAspect="1"/>
          </p:cNvPicPr>
          <p:nvPr/>
        </p:nvPicPr>
        <p:blipFill>
          <a:blip r:embed="rId3"/>
          <a:stretch>
            <a:fillRect/>
          </a:stretch>
        </p:blipFill>
        <p:spPr>
          <a:xfrm>
            <a:off x="1806048" y="3598560"/>
            <a:ext cx="2903145" cy="3259440"/>
          </a:xfrm>
          <a:prstGeom prst="rect">
            <a:avLst/>
          </a:prstGeom>
        </p:spPr>
      </p:pic>
      <p:pic>
        <p:nvPicPr>
          <p:cNvPr id="6" name="Picture 2" descr="http://upload.wikimedia.org/wikipedia/commons/thumb/2/24/Network_Tree_diagram.png/220px-Network_Tree_diagram.png"/>
          <p:cNvPicPr>
            <a:picLocks noChangeAspect="1" noChangeArrowheads="1"/>
          </p:cNvPicPr>
          <p:nvPr/>
        </p:nvPicPr>
        <p:blipFill>
          <a:blip r:embed="rId4">
            <a:biLevel thresh="75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1021293" flipH="1" flipV="1">
            <a:off x="4401250" y="1941848"/>
            <a:ext cx="3353993" cy="314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0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redes.png"/>
          <p:cNvPicPr>
            <a:picLocks noChangeAspect="1"/>
          </p:cNvPicPr>
          <p:nvPr/>
        </p:nvPicPr>
        <p:blipFill>
          <a:blip r:embed="rId3" cstate="print">
            <a:duotone>
              <a:schemeClr val="accent1">
                <a:shade val="45000"/>
                <a:satMod val="135000"/>
              </a:schemeClr>
              <a:prstClr val="white"/>
            </a:duotone>
          </a:blip>
          <a:stretch>
            <a:fillRect/>
          </a:stretch>
        </p:blipFill>
        <p:spPr>
          <a:xfrm>
            <a:off x="2987824" y="1052736"/>
            <a:ext cx="2947589" cy="2952328"/>
          </a:xfrm>
          <a:prstGeom prst="rect">
            <a:avLst/>
          </a:prstGeom>
        </p:spPr>
      </p:pic>
      <p:graphicFrame>
        <p:nvGraphicFramePr>
          <p:cNvPr id="4" name="3 Diagrama"/>
          <p:cNvGraphicFramePr/>
          <p:nvPr/>
        </p:nvGraphicFramePr>
        <p:xfrm>
          <a:off x="1325033" y="342900"/>
          <a:ext cx="6265333" cy="3662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4 Imagen" descr="bigstock-Funny-Nerd-Peeking-45213427.jpg"/>
          <p:cNvPicPr>
            <a:picLocks noChangeAspect="1"/>
          </p:cNvPicPr>
          <p:nvPr/>
        </p:nvPicPr>
        <p:blipFill>
          <a:blip r:embed="rId9" cstate="print">
            <a:clrChange>
              <a:clrFrom>
                <a:srgbClr val="FFFFFF"/>
              </a:clrFrom>
              <a:clrTo>
                <a:srgbClr val="FFFFFF">
                  <a:alpha val="0"/>
                </a:srgbClr>
              </a:clrTo>
            </a:clrChange>
          </a:blip>
          <a:srcRect t="21188" b="31727"/>
          <a:stretch>
            <a:fillRect/>
          </a:stretch>
        </p:blipFill>
        <p:spPr>
          <a:xfrm>
            <a:off x="0" y="3977680"/>
            <a:ext cx="9144000" cy="2880320"/>
          </a:xfrm>
          <a:prstGeom prst="rect">
            <a:avLst/>
          </a:prstGeom>
        </p:spPr>
      </p:pic>
      <p:sp>
        <p:nvSpPr>
          <p:cNvPr id="6" name="5 CuadroTexto"/>
          <p:cNvSpPr txBox="1"/>
          <p:nvPr/>
        </p:nvSpPr>
        <p:spPr>
          <a:xfrm>
            <a:off x="3357554" y="500042"/>
            <a:ext cx="2214578" cy="369332"/>
          </a:xfrm>
          <a:prstGeom prst="rect">
            <a:avLst/>
          </a:prstGeom>
          <a:noFill/>
        </p:spPr>
        <p:txBody>
          <a:bodyPr wrap="square" rtlCol="0">
            <a:spAutoFit/>
          </a:bodyPr>
          <a:lstStyle/>
          <a:p>
            <a:pPr algn="ctr"/>
            <a:r>
              <a:rPr lang="en-US" dirty="0" err="1">
                <a:solidFill>
                  <a:prstClr val="black"/>
                </a:solidFill>
              </a:rPr>
              <a:t>Languaje</a:t>
            </a:r>
            <a:endParaRPr lang="en-US" dirty="0">
              <a:solidFill>
                <a:prstClr val="black"/>
              </a:solidFill>
            </a:endParaRPr>
          </a:p>
        </p:txBody>
      </p:sp>
    </p:spTree>
    <p:extLst>
      <p:ext uri="{BB962C8B-B14F-4D97-AF65-F5344CB8AC3E}">
        <p14:creationId xmlns:p14="http://schemas.microsoft.com/office/powerpoint/2010/main" val="504163041"/>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thinking_thought-bubble_man_doubt_veer_3077149_M.jpg"/>
          <p:cNvPicPr>
            <a:picLocks noChangeAspect="1"/>
          </p:cNvPicPr>
          <p:nvPr/>
        </p:nvPicPr>
        <p:blipFill>
          <a:blip r:embed="rId3" cstate="print">
            <a:clrChange>
              <a:clrFrom>
                <a:srgbClr val="FFFFFF"/>
              </a:clrFrom>
              <a:clrTo>
                <a:srgbClr val="FFFFFF">
                  <a:alpha val="0"/>
                </a:srgbClr>
              </a:clrTo>
            </a:clrChange>
          </a:blip>
          <a:srcRect r="44046"/>
          <a:stretch>
            <a:fillRect/>
          </a:stretch>
        </p:blipFill>
        <p:spPr>
          <a:xfrm>
            <a:off x="-252536" y="764704"/>
            <a:ext cx="5112568" cy="6093296"/>
          </a:xfrm>
          <a:prstGeom prst="rect">
            <a:avLst/>
          </a:prstGeom>
        </p:spPr>
      </p:pic>
      <p:sp>
        <p:nvSpPr>
          <p:cNvPr id="2" name="1 Título"/>
          <p:cNvSpPr>
            <a:spLocks noGrp="1"/>
          </p:cNvSpPr>
          <p:nvPr>
            <p:ph type="title"/>
          </p:nvPr>
        </p:nvSpPr>
        <p:spPr>
          <a:xfrm>
            <a:off x="683568" y="260648"/>
            <a:ext cx="8229600" cy="1143000"/>
          </a:xfrm>
        </p:spPr>
        <p:txBody>
          <a:bodyPr>
            <a:normAutofit/>
          </a:bodyPr>
          <a:lstStyle/>
          <a:p>
            <a:r>
              <a:rPr lang="en-US" dirty="0">
                <a:solidFill>
                  <a:srgbClr val="B40022"/>
                </a:solidFill>
              </a:rPr>
              <a:t>Language is also a context</a:t>
            </a:r>
          </a:p>
        </p:txBody>
      </p:sp>
      <p:pic>
        <p:nvPicPr>
          <p:cNvPr id="5" name="3 Marcador de contenido" descr="Martillo.jpg"/>
          <p:cNvPicPr>
            <a:picLocks noGrp="1" noChangeAspect="1"/>
          </p:cNvPicPr>
          <p:nvPr>
            <p:ph idx="1"/>
          </p:nvPr>
        </p:nvPicPr>
        <p:blipFill>
          <a:blip r:embed="rId4" cstate="print">
            <a:clrChange>
              <a:clrFrom>
                <a:srgbClr val="FFFFFF"/>
              </a:clrFrom>
              <a:clrTo>
                <a:srgbClr val="FFFFFF">
                  <a:alpha val="0"/>
                </a:srgbClr>
              </a:clrTo>
            </a:clrChange>
          </a:blip>
          <a:stretch>
            <a:fillRect/>
          </a:stretch>
        </p:blipFill>
        <p:spPr>
          <a:xfrm rot="1739316">
            <a:off x="4322835" y="1569602"/>
            <a:ext cx="1775627" cy="916579"/>
          </a:xfrm>
        </p:spPr>
      </p:pic>
      <p:pic>
        <p:nvPicPr>
          <p:cNvPr id="7"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739316">
            <a:off x="4394843" y="1785626"/>
            <a:ext cx="1775627" cy="916579"/>
          </a:xfrm>
          <a:prstGeom prst="rect">
            <a:avLst/>
          </a:prstGeom>
        </p:spPr>
      </p:pic>
      <p:pic>
        <p:nvPicPr>
          <p:cNvPr id="8"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739316">
            <a:off x="4538858" y="2145666"/>
            <a:ext cx="1775627" cy="916579"/>
          </a:xfrm>
          <a:prstGeom prst="rect">
            <a:avLst/>
          </a:prstGeom>
        </p:spPr>
      </p:pic>
      <p:pic>
        <p:nvPicPr>
          <p:cNvPr id="10"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739316">
            <a:off x="110873" y="1857635"/>
            <a:ext cx="1775627" cy="916579"/>
          </a:xfrm>
          <a:prstGeom prst="rect">
            <a:avLst/>
          </a:prstGeom>
        </p:spPr>
      </p:pic>
      <p:pic>
        <p:nvPicPr>
          <p:cNvPr id="11"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739316">
            <a:off x="6699099" y="1785626"/>
            <a:ext cx="1775627" cy="916579"/>
          </a:xfrm>
          <a:prstGeom prst="rect">
            <a:avLst/>
          </a:prstGeom>
        </p:spPr>
      </p:pic>
      <p:pic>
        <p:nvPicPr>
          <p:cNvPr id="12"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739316">
            <a:off x="5762995" y="3945866"/>
            <a:ext cx="1775627" cy="916579"/>
          </a:xfrm>
          <a:prstGeom prst="rect">
            <a:avLst/>
          </a:prstGeom>
        </p:spPr>
      </p:pic>
      <p:pic>
        <p:nvPicPr>
          <p:cNvPr id="13"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343280">
            <a:off x="2594643" y="5962091"/>
            <a:ext cx="1775627" cy="916579"/>
          </a:xfrm>
          <a:prstGeom prst="rect">
            <a:avLst/>
          </a:prstGeom>
        </p:spPr>
      </p:pic>
      <p:pic>
        <p:nvPicPr>
          <p:cNvPr id="14"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739316">
            <a:off x="218379" y="3513819"/>
            <a:ext cx="1775627" cy="916579"/>
          </a:xfrm>
          <a:prstGeom prst="rect">
            <a:avLst/>
          </a:prstGeom>
        </p:spPr>
      </p:pic>
      <p:pic>
        <p:nvPicPr>
          <p:cNvPr id="15"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739316">
            <a:off x="5474963" y="5458035"/>
            <a:ext cx="1775627" cy="916579"/>
          </a:xfrm>
          <a:prstGeom prst="rect">
            <a:avLst/>
          </a:prstGeom>
        </p:spPr>
      </p:pic>
      <p:pic>
        <p:nvPicPr>
          <p:cNvPr id="16"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739316">
            <a:off x="6843115" y="2937754"/>
            <a:ext cx="1775627" cy="916579"/>
          </a:xfrm>
          <a:prstGeom prst="rect">
            <a:avLst/>
          </a:prstGeom>
        </p:spPr>
      </p:pic>
      <p:pic>
        <p:nvPicPr>
          <p:cNvPr id="17"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739316">
            <a:off x="4682875" y="4305908"/>
            <a:ext cx="1775627" cy="916579"/>
          </a:xfrm>
          <a:prstGeom prst="rect">
            <a:avLst/>
          </a:prstGeom>
        </p:spPr>
      </p:pic>
      <p:pic>
        <p:nvPicPr>
          <p:cNvPr id="18"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8496136" flipH="1">
            <a:off x="-7036" y="4965686"/>
            <a:ext cx="1988706" cy="946263"/>
          </a:xfrm>
          <a:prstGeom prst="rect">
            <a:avLst/>
          </a:prstGeom>
        </p:spPr>
      </p:pic>
      <p:pic>
        <p:nvPicPr>
          <p:cNvPr id="20"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8496136" flipH="1">
            <a:off x="4204924" y="3381511"/>
            <a:ext cx="1988706" cy="946263"/>
          </a:xfrm>
          <a:prstGeom prst="rect">
            <a:avLst/>
          </a:prstGeom>
        </p:spPr>
      </p:pic>
      <p:pic>
        <p:nvPicPr>
          <p:cNvPr id="21"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8496136" flipH="1">
            <a:off x="-7036" y="1797335"/>
            <a:ext cx="1988706" cy="946263"/>
          </a:xfrm>
          <a:prstGeom prst="rect">
            <a:avLst/>
          </a:prstGeom>
        </p:spPr>
      </p:pic>
      <p:pic>
        <p:nvPicPr>
          <p:cNvPr id="22" name="3 Marcador de contenido" descr="Martillo.jpg"/>
          <p:cNvPicPr>
            <a:picLocks noChangeAspect="1"/>
          </p:cNvPicPr>
          <p:nvPr/>
        </p:nvPicPr>
        <p:blipFill>
          <a:blip r:embed="rId4" cstate="print">
            <a:clrChange>
              <a:clrFrom>
                <a:srgbClr val="FFFFFF"/>
              </a:clrFrom>
              <a:clrTo>
                <a:srgbClr val="FFFFFF">
                  <a:alpha val="0"/>
                </a:srgbClr>
              </a:clrTo>
            </a:clrChange>
          </a:blip>
          <a:stretch>
            <a:fillRect/>
          </a:stretch>
        </p:blipFill>
        <p:spPr>
          <a:xfrm rot="18496136" flipH="1">
            <a:off x="5141028" y="3741551"/>
            <a:ext cx="1988706" cy="9462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310</TotalTime>
  <Words>1088</Words>
  <Application>Microsoft Macintosh PowerPoint</Application>
  <PresentationFormat>On-screen Show (4:3)</PresentationFormat>
  <Paragraphs>99</Paragraphs>
  <Slides>16</Slides>
  <Notes>13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Tema de Office</vt:lpstr>
      <vt:lpstr>PowerPoint Presentation</vt:lpstr>
      <vt:lpstr>PowerPoint Presentation</vt:lpstr>
      <vt:lpstr>Continuing Education Commercial Disclosure Requirement  </vt:lpstr>
      <vt:lpstr>RFT: A Contextual Behavioral approach to language and cognition</vt:lpstr>
      <vt:lpstr>So, what is Clinical RFT?</vt:lpstr>
      <vt:lpstr>Language is a Behavior</vt:lpstr>
      <vt:lpstr>Language/cognition is the learned behavior of building and responding to symbolic relations between events. </vt:lpstr>
      <vt:lpstr>PowerPoint Presentation</vt:lpstr>
      <vt:lpstr>Language is also a context</vt:lpstr>
      <vt:lpstr>PowerPoint Presentation</vt:lpstr>
      <vt:lpstr>Using language we can frame our experiences in different ways transforming their impact or influence</vt:lpstr>
      <vt:lpstr>The bottle of water Dilemma</vt:lpstr>
      <vt:lpstr>Using RFT in therapy</vt:lpstr>
      <vt:lpstr>Overarching Goals</vt:lpstr>
      <vt:lpstr>Using RFT in therapy</vt:lpstr>
      <vt:lpstr>4 Guiding Principles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CBS/RFT principles to use language in psychotherapy</dc:title>
  <dc:creator>Matthieu Villatte</dc:creator>
  <cp:lastModifiedBy>Matthieu Villatte</cp:lastModifiedBy>
  <cp:revision>29</cp:revision>
  <dcterms:created xsi:type="dcterms:W3CDTF">2016-10-31T15:34:15Z</dcterms:created>
  <dcterms:modified xsi:type="dcterms:W3CDTF">2018-07-28T17:14:56Z</dcterms:modified>
</cp:coreProperties>
</file>